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6">
  <p:sldMasterIdLst>
    <p:sldMasterId id="2147483680" r:id="rId1"/>
  </p:sldMasterIdLst>
  <p:notesMasterIdLst>
    <p:notesMasterId r:id="rId27"/>
  </p:notesMasterIdLst>
  <p:handoutMasterIdLst>
    <p:handoutMasterId r:id="rId28"/>
  </p:handoutMasterIdLst>
  <p:sldIdLst>
    <p:sldId id="1635" r:id="rId2"/>
    <p:sldId id="1738" r:id="rId3"/>
    <p:sldId id="1750" r:id="rId4"/>
    <p:sldId id="1751" r:id="rId5"/>
    <p:sldId id="1742" r:id="rId6"/>
    <p:sldId id="1747" r:id="rId7"/>
    <p:sldId id="1734" r:id="rId8"/>
    <p:sldId id="1749" r:id="rId9"/>
    <p:sldId id="1748" r:id="rId10"/>
    <p:sldId id="1735" r:id="rId11"/>
    <p:sldId id="1736" r:id="rId12"/>
    <p:sldId id="1706" r:id="rId13"/>
    <p:sldId id="1714" r:id="rId14"/>
    <p:sldId id="1740" r:id="rId15"/>
    <p:sldId id="1700" r:id="rId16"/>
    <p:sldId id="1697" r:id="rId17"/>
    <p:sldId id="1683" r:id="rId18"/>
    <p:sldId id="1684" r:id="rId19"/>
    <p:sldId id="1708" r:id="rId20"/>
    <p:sldId id="1709" r:id="rId21"/>
    <p:sldId id="1659" r:id="rId22"/>
    <p:sldId id="1703" r:id="rId23"/>
    <p:sldId id="1705" r:id="rId24"/>
    <p:sldId id="1685" r:id="rId25"/>
    <p:sldId id="1752" r:id="rId26"/>
  </p:sldIdLst>
  <p:sldSz cx="9144000" cy="6858000" type="screen4x3"/>
  <p:notesSz cx="6797675" cy="9926638"/>
  <p:custDataLst>
    <p:tags r:id="rId29"/>
  </p:custDataLst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FF00"/>
    <a:srgbClr val="009900"/>
    <a:srgbClr val="0909A7"/>
    <a:srgbClr val="314A60"/>
    <a:srgbClr val="FBB1AB"/>
    <a:srgbClr val="F38775"/>
    <a:srgbClr val="FFEBEB"/>
    <a:srgbClr val="C9DCED"/>
    <a:srgbClr val="7D8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3" autoAdjust="0"/>
    <p:restoredTop sz="71883" autoAdjust="0"/>
  </p:normalViewPr>
  <p:slideViewPr>
    <p:cSldViewPr>
      <p:cViewPr>
        <p:scale>
          <a:sx n="75" d="100"/>
          <a:sy n="75" d="100"/>
        </p:scale>
        <p:origin x="2628" y="4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50" d="100"/>
          <a:sy n="150" d="100"/>
        </p:scale>
        <p:origin x="-2406" y="300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6399" cy="496888"/>
          </a:xfrm>
          <a:prstGeom prst="rect">
            <a:avLst/>
          </a:prstGeom>
        </p:spPr>
        <p:txBody>
          <a:bodyPr vert="horz" lIns="91397" tIns="45699" rIns="91397" bIns="45699" rtlCol="0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91" y="0"/>
            <a:ext cx="2946399" cy="496888"/>
          </a:xfrm>
          <a:prstGeom prst="rect">
            <a:avLst/>
          </a:prstGeom>
        </p:spPr>
        <p:txBody>
          <a:bodyPr vert="horz" lIns="91397" tIns="45699" rIns="91397" bIns="45699" rtlCol="0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B2E92011-6D1F-4BFA-85A3-D0CFE9E0846E}" type="datetimeFigureOut">
              <a:rPr lang="ko-KR" altLang="en-US"/>
              <a:pPr>
                <a:defRPr/>
              </a:pPr>
              <a:t>2017-02-08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2" y="9428165"/>
            <a:ext cx="2946399" cy="496887"/>
          </a:xfrm>
          <a:prstGeom prst="rect">
            <a:avLst/>
          </a:prstGeom>
        </p:spPr>
        <p:txBody>
          <a:bodyPr vert="horz" lIns="91397" tIns="45699" rIns="91397" bIns="45699" rtlCol="0" anchor="b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91" y="9428165"/>
            <a:ext cx="2946399" cy="496887"/>
          </a:xfrm>
          <a:prstGeom prst="rect">
            <a:avLst/>
          </a:prstGeom>
        </p:spPr>
        <p:txBody>
          <a:bodyPr vert="horz" lIns="91397" tIns="45699" rIns="91397" bIns="45699" rtlCol="0" anchor="b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9D0CDEFD-10F3-4713-8DFF-7E8A4E332C0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7205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6399" cy="496888"/>
          </a:xfrm>
          <a:prstGeom prst="rect">
            <a:avLst/>
          </a:prstGeom>
        </p:spPr>
        <p:txBody>
          <a:bodyPr vert="horz" lIns="91397" tIns="45699" rIns="91397" bIns="45699" rtlCol="0"/>
          <a:lstStyle>
            <a:lvl1pPr algn="l" fontAlgn="auto" latinLnBrk="0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91" y="0"/>
            <a:ext cx="2946399" cy="496888"/>
          </a:xfrm>
          <a:prstGeom prst="rect">
            <a:avLst/>
          </a:prstGeom>
        </p:spPr>
        <p:txBody>
          <a:bodyPr vert="horz" lIns="91397" tIns="45699" rIns="91397" bIns="45699" rtlCol="0"/>
          <a:lstStyle>
            <a:lvl1pPr algn="r" fontAlgn="auto" latinLnBrk="0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2BE9551-E294-4805-B0D3-CC030B01F369}" type="datetimeFigureOut">
              <a:rPr lang="ko-KR" altLang="en-US"/>
              <a:pPr>
                <a:defRPr/>
              </a:pPr>
              <a:t>2017-02-08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59350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97" tIns="45699" rIns="91397" bIns="45699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2" y="4714878"/>
            <a:ext cx="5438775" cy="4467225"/>
          </a:xfrm>
          <a:prstGeom prst="rect">
            <a:avLst/>
          </a:prstGeom>
        </p:spPr>
        <p:txBody>
          <a:bodyPr vert="horz" lIns="91397" tIns="45699" rIns="91397" bIns="45699" rtlCol="0">
            <a:normAutofit/>
          </a:bodyPr>
          <a:lstStyle/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  <a:endParaRPr lang="ko-KR" alt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428165"/>
            <a:ext cx="2946399" cy="496887"/>
          </a:xfrm>
          <a:prstGeom prst="rect">
            <a:avLst/>
          </a:prstGeom>
        </p:spPr>
        <p:txBody>
          <a:bodyPr vert="horz" lIns="91397" tIns="45699" rIns="91397" bIns="45699" rtlCol="0" anchor="b"/>
          <a:lstStyle>
            <a:lvl1pPr algn="l" fontAlgn="auto" latinLnBrk="0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91" y="9428165"/>
            <a:ext cx="2946399" cy="496887"/>
          </a:xfrm>
          <a:prstGeom prst="rect">
            <a:avLst/>
          </a:prstGeom>
        </p:spPr>
        <p:txBody>
          <a:bodyPr vert="horz" lIns="91397" tIns="45699" rIns="91397" bIns="45699" rtlCol="0" anchor="b"/>
          <a:lstStyle>
            <a:lvl1pPr algn="r" fontAlgn="auto" latinLnBrk="0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796EC5EA-8463-441C-B33F-B4C35BF5FD8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8783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6EC5EA-8463-441C-B33F-B4C35BF5FD83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2420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마찮가지로</a:t>
            </a:r>
            <a:r>
              <a:rPr lang="en-US" altLang="ko-KR" dirty="0"/>
              <a:t>, </a:t>
            </a:r>
            <a:r>
              <a:rPr lang="en-US" altLang="ko-KR" dirty="0" err="1"/>
              <a:t>f_inv</a:t>
            </a:r>
            <a:r>
              <a:rPr lang="ko-KR" altLang="en-US" dirty="0"/>
              <a:t>는 </a:t>
            </a:r>
            <a:r>
              <a:rPr lang="ko-KR" altLang="en-US" dirty="0" err="1"/>
              <a:t>미분불가능한</a:t>
            </a:r>
            <a:r>
              <a:rPr lang="ko-KR" altLang="en-US" dirty="0"/>
              <a:t> 항을 다른 변수로 대치했기 때문에 </a:t>
            </a:r>
            <a:r>
              <a:rPr lang="en-US" altLang="ko-KR" dirty="0" err="1"/>
              <a:t>f_inv</a:t>
            </a:r>
            <a:r>
              <a:rPr lang="ko-KR" altLang="en-US" dirty="0"/>
              <a:t>에 대한 부분문제의 에너지 함수는 </a:t>
            </a:r>
            <a:r>
              <a:rPr lang="en-US" altLang="ko-KR" dirty="0"/>
              <a:t>Convex</a:t>
            </a:r>
            <a:r>
              <a:rPr lang="ko-KR" altLang="en-US" dirty="0"/>
              <a:t>하고 </a:t>
            </a:r>
            <a:r>
              <a:rPr lang="en-US" altLang="ko-KR" dirty="0"/>
              <a:t>differentiable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위와 </a:t>
            </a:r>
            <a:r>
              <a:rPr lang="ko-KR" altLang="en-US" dirty="0" err="1"/>
              <a:t>마찮가지로</a:t>
            </a:r>
            <a:r>
              <a:rPr lang="en-US" altLang="ko-KR" dirty="0"/>
              <a:t>, </a:t>
            </a:r>
            <a:r>
              <a:rPr lang="ko-KR" altLang="en-US" dirty="0"/>
              <a:t>최적의 해는 선형프로그래밍을 통해 최적의 해를 구할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6EC5EA-8463-441C-B33F-B4C35BF5FD83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990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에 관련된 부분문제들은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Soft shrinkage</a:t>
            </a:r>
            <a:r>
              <a:rPr lang="ko-KR" altLang="en-US" dirty="0"/>
              <a:t>와 </a:t>
            </a:r>
            <a:r>
              <a:rPr lang="en-US" altLang="ko-KR" dirty="0" err="1"/>
              <a:t>Bregman</a:t>
            </a:r>
            <a:r>
              <a:rPr lang="en-US" altLang="ko-KR" dirty="0"/>
              <a:t> </a:t>
            </a:r>
            <a:r>
              <a:rPr lang="ko-KR" altLang="en-US" dirty="0"/>
              <a:t>변수 갱신 방법을 통해 최적해를 효과적으로 구할 수 있으며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제안하는 에너지 함수의 최적해를 구하는 수식적 전개는 부록 </a:t>
            </a:r>
            <a:r>
              <a:rPr lang="en-US" altLang="ko-KR" dirty="0"/>
              <a:t>B</a:t>
            </a:r>
            <a:r>
              <a:rPr lang="ko-KR" altLang="en-US" dirty="0"/>
              <a:t>를 통해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6EC5EA-8463-441C-B33F-B4C35BF5FD83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203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</a:t>
            </a:r>
            <a:r>
              <a:rPr lang="ko-KR" altLang="en-US" dirty="0" err="1"/>
              <a:t>텀이</a:t>
            </a:r>
            <a:r>
              <a:rPr lang="ko-KR" altLang="en-US" dirty="0"/>
              <a:t> 적용되는 역할을 분석하기 위해 밝기 및 잡음에 따른 </a:t>
            </a:r>
            <a:r>
              <a:rPr lang="en-US" altLang="ko-KR" dirty="0"/>
              <a:t>PSNR </a:t>
            </a:r>
            <a:r>
              <a:rPr lang="ko-KR" altLang="en-US" dirty="0"/>
              <a:t>수치를 분석하였습니다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결론적으로</a:t>
            </a:r>
            <a:r>
              <a:rPr lang="en-US" altLang="ko-KR" dirty="0"/>
              <a:t>, </a:t>
            </a:r>
            <a:r>
              <a:rPr lang="ko-KR" altLang="en-US" dirty="0"/>
              <a:t>제안하는 에너지함수에 대한 역할이 적절히 사용되었을 때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전반적으로 안정적인 결과를 얻을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6EC5EA-8463-441C-B33F-B4C35BF5FD83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368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/>
              <a:t>가우시안</a:t>
            </a:r>
            <a:r>
              <a:rPr lang="ko-KR" altLang="en-US" baseline="0" dirty="0"/>
              <a:t> 잡음 변화 및 </a:t>
            </a:r>
            <a:r>
              <a:rPr lang="en-US" altLang="ko-KR" baseline="0" dirty="0"/>
              <a:t>Iteration</a:t>
            </a:r>
            <a:r>
              <a:rPr lang="ko-KR" altLang="en-US" baseline="0" dirty="0"/>
              <a:t>에 변화에 대한 </a:t>
            </a:r>
            <a:r>
              <a:rPr lang="en-US" altLang="ko-KR" baseline="0" dirty="0"/>
              <a:t>PSNR </a:t>
            </a:r>
            <a:r>
              <a:rPr lang="ko-KR" altLang="en-US" baseline="0" dirty="0"/>
              <a:t>비교입니다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특정 </a:t>
            </a:r>
            <a:r>
              <a:rPr lang="en-US" altLang="ko-KR" baseline="0" dirty="0"/>
              <a:t>Iteration </a:t>
            </a:r>
            <a:r>
              <a:rPr lang="ko-KR" altLang="en-US" baseline="0" dirty="0"/>
              <a:t>전</a:t>
            </a:r>
            <a:r>
              <a:rPr lang="en-US" altLang="ko-KR" baseline="0" dirty="0"/>
              <a:t>/</a:t>
            </a:r>
            <a:r>
              <a:rPr lang="ko-KR" altLang="en-US" baseline="0" dirty="0"/>
              <a:t>후로 수렴한 결과를 제공함을 알 수 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6EC5EA-8463-441C-B33F-B4C35BF5FD83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7462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(b)</a:t>
            </a:r>
            <a:r>
              <a:rPr lang="ko-KR" altLang="en-US" baseline="0" dirty="0"/>
              <a:t>와 </a:t>
            </a:r>
            <a:r>
              <a:rPr lang="en-US" altLang="ko-KR" baseline="0" dirty="0"/>
              <a:t>(c)</a:t>
            </a:r>
            <a:r>
              <a:rPr lang="ko-KR" altLang="en-US" baseline="0" dirty="0"/>
              <a:t>는 </a:t>
            </a:r>
            <a:r>
              <a:rPr lang="en-US" altLang="ko-KR" baseline="0" dirty="0"/>
              <a:t>TV</a:t>
            </a:r>
            <a:r>
              <a:rPr lang="ko-KR" altLang="en-US" baseline="0" dirty="0"/>
              <a:t>항과 관련된 람다</a:t>
            </a:r>
            <a:r>
              <a:rPr lang="en-US" altLang="ko-KR" baseline="0" dirty="0"/>
              <a:t>1</a:t>
            </a:r>
            <a:r>
              <a:rPr lang="ko-KR" altLang="en-US" baseline="0" dirty="0"/>
              <a:t>과 람다</a:t>
            </a:r>
            <a:r>
              <a:rPr lang="en-US" altLang="ko-KR" baseline="0" dirty="0"/>
              <a:t>2 </a:t>
            </a:r>
            <a:r>
              <a:rPr lang="ko-KR" altLang="en-US" baseline="0" dirty="0"/>
              <a:t>변화에 대한 결과를 나타냅니다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파라미터의 크기가 세질 수록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엣지</a:t>
            </a:r>
            <a:r>
              <a:rPr lang="ko-KR" altLang="en-US" baseline="0" dirty="0"/>
              <a:t> 보존적 잡음제거 효과가 </a:t>
            </a:r>
            <a:r>
              <a:rPr lang="ko-KR" altLang="en-US" baseline="0" dirty="0" err="1"/>
              <a:t>크게나는</a:t>
            </a:r>
            <a:r>
              <a:rPr lang="ko-KR" altLang="en-US" baseline="0" dirty="0"/>
              <a:t> 것을 확인할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(d)</a:t>
            </a:r>
            <a:r>
              <a:rPr lang="ko-KR" altLang="en-US" baseline="0" dirty="0"/>
              <a:t>와 </a:t>
            </a:r>
            <a:r>
              <a:rPr lang="en-US" altLang="ko-KR" baseline="0" dirty="0"/>
              <a:t>(e)</a:t>
            </a:r>
            <a:r>
              <a:rPr lang="ko-KR" altLang="en-US" baseline="0" dirty="0"/>
              <a:t>는 </a:t>
            </a:r>
            <a:r>
              <a:rPr lang="ko-KR" altLang="en-US" baseline="0" dirty="0" err="1"/>
              <a:t>전달량</a:t>
            </a:r>
            <a:r>
              <a:rPr lang="ko-KR" altLang="en-US" baseline="0" dirty="0"/>
              <a:t> 함수와 관련된 파라미터이고 </a:t>
            </a:r>
            <a:r>
              <a:rPr lang="en-US" altLang="ko-KR" baseline="0" dirty="0"/>
              <a:t>(d)</a:t>
            </a:r>
            <a:r>
              <a:rPr lang="ko-KR" altLang="en-US" baseline="0" dirty="0"/>
              <a:t>가 클 수록 </a:t>
            </a:r>
            <a:r>
              <a:rPr lang="ko-KR" altLang="en-US" baseline="0" dirty="0" err="1"/>
              <a:t>전달량</a:t>
            </a:r>
            <a:r>
              <a:rPr lang="ko-KR" altLang="en-US" baseline="0" dirty="0"/>
              <a:t> 함수가 </a:t>
            </a:r>
            <a:r>
              <a:rPr lang="en-US" altLang="ko-KR" baseline="0" dirty="0"/>
              <a:t>blurring</a:t>
            </a:r>
            <a:r>
              <a:rPr lang="ko-KR" altLang="en-US" baseline="0" dirty="0"/>
              <a:t>되고</a:t>
            </a:r>
            <a:r>
              <a:rPr lang="en-US" altLang="ko-KR" baseline="0" dirty="0"/>
              <a:t>, (e)</a:t>
            </a:r>
            <a:r>
              <a:rPr lang="ko-KR" altLang="en-US" baseline="0" dirty="0"/>
              <a:t>가 클 수록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전달량</a:t>
            </a:r>
            <a:r>
              <a:rPr lang="ko-KR" altLang="en-US" baseline="0" dirty="0"/>
              <a:t> 함수가 </a:t>
            </a:r>
            <a:r>
              <a:rPr lang="en-US" altLang="ko-KR" baseline="0" dirty="0"/>
              <a:t>sharp </a:t>
            </a:r>
            <a:r>
              <a:rPr lang="ko-KR" altLang="en-US" baseline="0" dirty="0"/>
              <a:t>해지는</a:t>
            </a:r>
            <a:r>
              <a:rPr lang="en-US" altLang="ko-KR" baseline="0" dirty="0"/>
              <a:t> </a:t>
            </a:r>
            <a:r>
              <a:rPr lang="ko-KR" altLang="en-US" baseline="0" dirty="0"/>
              <a:t>것을 확인할 수 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6EC5EA-8463-441C-B33F-B4C35BF5FD83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8229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시뮬레이션 결과입니다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시뮬레이션을 위해</a:t>
            </a:r>
            <a:r>
              <a:rPr lang="en-US" altLang="ko-KR" dirty="0"/>
              <a:t>, gamma</a:t>
            </a:r>
            <a:r>
              <a:rPr lang="en-US" altLang="ko-KR" baseline="0" dirty="0"/>
              <a:t> correction</a:t>
            </a:r>
            <a:r>
              <a:rPr lang="ko-KR" altLang="en-US" baseline="0" dirty="0"/>
              <a:t>을 이용해 밝기를 비선형적으로 감소시킨 후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잡음을 추가하여 개선 성능을 확인하였습니다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6EC5EA-8463-441C-B33F-B4C35BF5FD83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7558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시뮬레이션 결과입니다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시뮬레이션을 위해</a:t>
            </a:r>
            <a:r>
              <a:rPr lang="en-US" altLang="ko-KR" dirty="0"/>
              <a:t>, gamma</a:t>
            </a:r>
            <a:r>
              <a:rPr lang="en-US" altLang="ko-KR" baseline="0" dirty="0"/>
              <a:t> correction</a:t>
            </a:r>
            <a:r>
              <a:rPr lang="ko-KR" altLang="en-US" baseline="0" dirty="0"/>
              <a:t>을 이용해 밝기를 비선형적으로 감소시킨 후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잡음을 추가하여 개선 성능을 확인하였습니다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6EC5EA-8463-441C-B33F-B4C35BF5FD83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1644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시그마 </a:t>
            </a:r>
            <a:r>
              <a:rPr lang="en-US" altLang="ko-KR" dirty="0"/>
              <a:t>5</a:t>
            </a:r>
            <a:r>
              <a:rPr lang="ko-KR" altLang="en-US" dirty="0"/>
              <a:t>에 대한 </a:t>
            </a:r>
            <a:r>
              <a:rPr lang="en-US" altLang="ko-KR" dirty="0"/>
              <a:t>PSNR, SSIM </a:t>
            </a:r>
            <a:r>
              <a:rPr lang="ko-KR" altLang="en-US" dirty="0"/>
              <a:t>테이블입니다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각각 다른 </a:t>
            </a:r>
            <a:r>
              <a:rPr lang="ko-KR" altLang="en-US" dirty="0" err="1"/>
              <a:t>감마값에</a:t>
            </a:r>
            <a:r>
              <a:rPr lang="ko-KR" altLang="en-US" dirty="0"/>
              <a:t> 따라 성능을 비교하였습니다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6EC5EA-8463-441C-B33F-B4C35BF5FD83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2369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시그마 </a:t>
            </a:r>
            <a:r>
              <a:rPr lang="en-US" altLang="ko-KR" dirty="0"/>
              <a:t>15</a:t>
            </a:r>
            <a:r>
              <a:rPr lang="ko-KR" altLang="en-US" dirty="0"/>
              <a:t>에 대한 </a:t>
            </a:r>
            <a:r>
              <a:rPr lang="en-US" altLang="ko-KR" dirty="0"/>
              <a:t>PSNR, SSIM </a:t>
            </a:r>
            <a:r>
              <a:rPr lang="ko-KR" altLang="en-US" dirty="0"/>
              <a:t>테이블입니다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6EC5EA-8463-441C-B33F-B4C35BF5FD83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3886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저조도 환경에서 획득된 영상을 이용한 실험결과는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(b)</a:t>
            </a:r>
            <a:r>
              <a:rPr lang="ko-KR" altLang="en-US" dirty="0"/>
              <a:t>와 </a:t>
            </a:r>
            <a:r>
              <a:rPr lang="en-US" altLang="ko-KR" dirty="0"/>
              <a:t>(c)</a:t>
            </a:r>
            <a:r>
              <a:rPr lang="ko-KR" altLang="en-US" dirty="0"/>
              <a:t>는 히스토그램</a:t>
            </a:r>
            <a:r>
              <a:rPr lang="ko-KR" altLang="en-US" baseline="0" dirty="0"/>
              <a:t> 계열의 방법이고</a:t>
            </a:r>
            <a:r>
              <a:rPr lang="en-US" altLang="ko-KR" baseline="0" dirty="0"/>
              <a:t>, (d), (e)</a:t>
            </a:r>
            <a:r>
              <a:rPr lang="ko-KR" altLang="en-US" baseline="0" dirty="0"/>
              <a:t>는 </a:t>
            </a:r>
            <a:r>
              <a:rPr lang="en-US" altLang="ko-KR" baseline="0" dirty="0" err="1"/>
              <a:t>Retinex</a:t>
            </a:r>
            <a:r>
              <a:rPr lang="en-US" altLang="ko-KR" baseline="0" dirty="0"/>
              <a:t> </a:t>
            </a:r>
            <a:r>
              <a:rPr lang="ko-KR" altLang="en-US" baseline="0" dirty="0"/>
              <a:t>계열</a:t>
            </a:r>
            <a:r>
              <a:rPr lang="en-US" altLang="ko-KR" baseline="0" dirty="0"/>
              <a:t>, (f)</a:t>
            </a:r>
            <a:r>
              <a:rPr lang="ko-KR" altLang="en-US" baseline="0" dirty="0"/>
              <a:t>는 </a:t>
            </a:r>
            <a:r>
              <a:rPr lang="en-US" altLang="ko-KR" baseline="0" dirty="0"/>
              <a:t>DCP </a:t>
            </a:r>
            <a:r>
              <a:rPr lang="ko-KR" altLang="en-US" baseline="0" dirty="0"/>
              <a:t>계열</a:t>
            </a:r>
            <a:r>
              <a:rPr lang="en-US" altLang="ko-KR" baseline="0" dirty="0"/>
              <a:t>, (g)</a:t>
            </a:r>
            <a:r>
              <a:rPr lang="ko-KR" altLang="en-US" baseline="0" dirty="0"/>
              <a:t>는 </a:t>
            </a:r>
            <a:r>
              <a:rPr lang="en-US" altLang="ko-KR" baseline="0" dirty="0"/>
              <a:t>pixel binning </a:t>
            </a:r>
            <a:r>
              <a:rPr lang="ko-KR" altLang="en-US" baseline="0" dirty="0"/>
              <a:t>방법이고 </a:t>
            </a:r>
            <a:r>
              <a:rPr lang="en-US" altLang="ko-KR" baseline="0" dirty="0"/>
              <a:t>(h)</a:t>
            </a:r>
            <a:r>
              <a:rPr lang="ko-KR" altLang="en-US" baseline="0" dirty="0"/>
              <a:t>는 제안하는 방법입니다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특히</a:t>
            </a:r>
            <a:r>
              <a:rPr lang="en-US" altLang="ko-KR" baseline="0" dirty="0"/>
              <a:t>, (e)</a:t>
            </a:r>
            <a:r>
              <a:rPr lang="ko-KR" altLang="en-US" baseline="0" dirty="0"/>
              <a:t> 방법은 </a:t>
            </a:r>
            <a:r>
              <a:rPr lang="en-US" altLang="ko-KR" baseline="0" dirty="0" err="1"/>
              <a:t>variational</a:t>
            </a:r>
            <a:r>
              <a:rPr lang="en-US" altLang="ko-KR" baseline="0" dirty="0"/>
              <a:t> </a:t>
            </a:r>
            <a:r>
              <a:rPr lang="ko-KR" altLang="en-US" baseline="0" dirty="0"/>
              <a:t>기반의 </a:t>
            </a:r>
            <a:r>
              <a:rPr lang="en-US" altLang="ko-KR" baseline="0" dirty="0" err="1"/>
              <a:t>retinex</a:t>
            </a:r>
            <a:r>
              <a:rPr lang="en-US" altLang="ko-KR" baseline="0" dirty="0"/>
              <a:t> </a:t>
            </a:r>
            <a:r>
              <a:rPr lang="ko-KR" altLang="en-US" baseline="0" dirty="0"/>
              <a:t>방법으로 </a:t>
            </a:r>
            <a:r>
              <a:rPr lang="en-US" altLang="ko-KR" baseline="0" dirty="0"/>
              <a:t>reflectance </a:t>
            </a:r>
            <a:r>
              <a:rPr lang="ko-KR" altLang="en-US" baseline="0" dirty="0"/>
              <a:t>성분을 </a:t>
            </a:r>
            <a:r>
              <a:rPr lang="ko-KR" altLang="en-US" baseline="0" dirty="0" err="1"/>
              <a:t>추정할떄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제안하는 방법과 </a:t>
            </a:r>
            <a:r>
              <a:rPr lang="ko-KR" altLang="en-US" baseline="0" dirty="0" err="1"/>
              <a:t>마찮가지로</a:t>
            </a:r>
            <a:r>
              <a:rPr lang="ko-KR" altLang="en-US" baseline="0" dirty="0"/>
              <a:t> </a:t>
            </a:r>
            <a:r>
              <a:rPr lang="en-US" altLang="ko-KR" baseline="0" dirty="0"/>
              <a:t>L1-minimization</a:t>
            </a:r>
            <a:r>
              <a:rPr lang="ko-KR" altLang="en-US" baseline="0" dirty="0"/>
              <a:t>을 사용한 방법이지만 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제안하는 방법이 대비와 잡음성분에서 상당히 개선되었으며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특히 제안하는 방법이 </a:t>
            </a:r>
            <a:r>
              <a:rPr lang="ko-KR" altLang="en-US" baseline="0" dirty="0" err="1"/>
              <a:t>엣지성분을</a:t>
            </a:r>
            <a:r>
              <a:rPr lang="ko-KR" altLang="en-US" baseline="0" dirty="0"/>
              <a:t> 보존하며 잡음성분을 제거한 결과를 확인할 수 있습니다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6EC5EA-8463-441C-B33F-B4C35BF5FD83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112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이에 따라</a:t>
            </a:r>
            <a:r>
              <a:rPr lang="en-US" altLang="ko-KR" dirty="0"/>
              <a:t>, </a:t>
            </a:r>
            <a:r>
              <a:rPr lang="ko-KR" altLang="en-US" dirty="0"/>
              <a:t>그림에서 보듯이</a:t>
            </a:r>
            <a:r>
              <a:rPr lang="en-US" altLang="ko-KR" dirty="0"/>
              <a:t>, </a:t>
            </a:r>
            <a:r>
              <a:rPr lang="ko-KR" altLang="en-US" dirty="0"/>
              <a:t>저조도 환경에서 대비개선과 잡음제거를 동시적으로 수행하는 결과를 제공하는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새로운 에너지 함수를 제안하고 변분법 기반의 저조도 영상 </a:t>
            </a:r>
            <a:r>
              <a:rPr lang="ko-KR" altLang="en-US" dirty="0" err="1"/>
              <a:t>복우너</a:t>
            </a:r>
            <a:r>
              <a:rPr lang="ko-KR" altLang="en-US" dirty="0"/>
              <a:t> 방법을 제안하는데 연구의 목표가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6EC5EA-8463-441C-B33F-B4C35BF5FD83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321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3953">
              <a:defRPr/>
            </a:pPr>
            <a:r>
              <a:rPr lang="ko-KR" altLang="en-US" dirty="0"/>
              <a:t>다음영상도 </a:t>
            </a:r>
            <a:r>
              <a:rPr lang="ko-KR" altLang="en-US" dirty="0" err="1"/>
              <a:t>마찮가지로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제안하는 방법이 밝기 개선과 잡음제거가 동시적으로 수행된 결과를 보입니다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6EC5EA-8463-441C-B33F-B4C35BF5FD83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8314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제안하는 방법에서 저조도 영상의 </a:t>
            </a:r>
            <a:r>
              <a:rPr lang="ko-KR" altLang="en-US" dirty="0" err="1"/>
              <a:t>역변환</a:t>
            </a:r>
            <a:r>
              <a:rPr lang="ko-KR" altLang="en-US" dirty="0"/>
              <a:t> 영상이 안개영상과 유사함을 가정하였듯이</a:t>
            </a:r>
            <a:r>
              <a:rPr lang="en-US" altLang="ko-KR" dirty="0"/>
              <a:t>, </a:t>
            </a:r>
            <a:r>
              <a:rPr lang="ko-KR" altLang="en-US" dirty="0"/>
              <a:t>실제 안개영상에서도 적용될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실험에서는 안개영상에서 잡음신호를 추가하여 안개 개선 성능을 확인하였습니다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(b)</a:t>
            </a:r>
            <a:r>
              <a:rPr lang="ko-KR" altLang="en-US" dirty="0"/>
              <a:t>와 </a:t>
            </a:r>
            <a:r>
              <a:rPr lang="en-US" altLang="ko-KR" dirty="0"/>
              <a:t>(c)</a:t>
            </a:r>
            <a:r>
              <a:rPr lang="ko-KR" altLang="en-US" dirty="0"/>
              <a:t>는 기존의 </a:t>
            </a:r>
            <a:r>
              <a:rPr lang="en-US" altLang="ko-KR" dirty="0"/>
              <a:t>DCP</a:t>
            </a:r>
            <a:r>
              <a:rPr lang="ko-KR" altLang="en-US" dirty="0"/>
              <a:t>에 기반한 방법으로서</a:t>
            </a:r>
            <a:r>
              <a:rPr lang="en-US" altLang="ko-KR" dirty="0"/>
              <a:t>, </a:t>
            </a:r>
            <a:r>
              <a:rPr lang="ko-KR" altLang="en-US" dirty="0"/>
              <a:t>잡음신호에 의해 부정확한 </a:t>
            </a:r>
            <a:r>
              <a:rPr lang="ko-KR" altLang="en-US" dirty="0" err="1"/>
              <a:t>전달량함수</a:t>
            </a:r>
            <a:r>
              <a:rPr lang="ko-KR" altLang="en-US" dirty="0"/>
              <a:t> 추정으로 대비가 개선되지 못하고 잡음신호가 증폭되는 반면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ko-KR" altLang="en-US" dirty="0"/>
              <a:t>제안하는 방법은 대비는 물론</a:t>
            </a:r>
            <a:r>
              <a:rPr lang="en-US" altLang="ko-KR" dirty="0"/>
              <a:t>, </a:t>
            </a:r>
            <a:r>
              <a:rPr lang="ko-KR" altLang="en-US" dirty="0"/>
              <a:t>잡음신호가 억제되는 결과를 얻을 수 있었습니다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6EC5EA-8463-441C-B33F-B4C35BF5FD83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707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기존의 대비 개선 방법에 비해</a:t>
            </a:r>
            <a:r>
              <a:rPr lang="en-US" altLang="ko-KR" dirty="0"/>
              <a:t>, </a:t>
            </a:r>
            <a:r>
              <a:rPr lang="ko-KR" altLang="en-US" dirty="0"/>
              <a:t>대비개선과 잡음제거 능력이 우수함을 보입니다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6EC5EA-8463-441C-B33F-B4C35BF5FD83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7191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6EC5EA-8463-441C-B33F-B4C35BF5FD83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6716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결론입니다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제안하는 방법은 변분법 기반의 최적화 방법을 이용해 저조도 영상을 복원합니다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밝기 개선과 잡음제거를 동시적으로 수행하기 위한 새로운 에너지함수를 제안하였으며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TV term</a:t>
            </a:r>
            <a:r>
              <a:rPr lang="ko-KR" altLang="en-US" dirty="0"/>
              <a:t>을 적용함으로써</a:t>
            </a:r>
            <a:r>
              <a:rPr lang="en-US" altLang="ko-KR" dirty="0"/>
              <a:t>, </a:t>
            </a:r>
            <a:r>
              <a:rPr lang="ko-KR" altLang="en-US" dirty="0" err="1"/>
              <a:t>엣지성분이</a:t>
            </a:r>
            <a:r>
              <a:rPr lang="ko-KR" altLang="en-US" dirty="0"/>
              <a:t> 보존되며 잡음이 제거된 결과를 제공합니다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기존 방법에 비해 높은 </a:t>
            </a:r>
            <a:r>
              <a:rPr lang="en-US" altLang="ko-KR" dirty="0"/>
              <a:t>SNR</a:t>
            </a:r>
            <a:r>
              <a:rPr lang="ko-KR" altLang="en-US" dirty="0"/>
              <a:t>을 갖는 고품질의 영상으로 복원합니다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추가적으로</a:t>
            </a:r>
            <a:r>
              <a:rPr lang="en-US" altLang="ko-KR" dirty="0"/>
              <a:t>, </a:t>
            </a:r>
            <a:r>
              <a:rPr lang="ko-KR" altLang="en-US" dirty="0"/>
              <a:t>안개제거</a:t>
            </a:r>
            <a:r>
              <a:rPr lang="en-US" altLang="ko-KR" dirty="0"/>
              <a:t>, </a:t>
            </a:r>
            <a:r>
              <a:rPr lang="ko-KR" altLang="en-US" dirty="0"/>
              <a:t>위성영상 등 다양한 분야에 적용 가능함을 보였습니다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6EC5EA-8463-441C-B33F-B4C35BF5FD83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953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레퍼런스는</a:t>
            </a:r>
            <a:r>
              <a:rPr lang="ko-KR" altLang="en-US" dirty="0"/>
              <a:t>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6EC5EA-8463-441C-B33F-B4C35BF5FD83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052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최근</a:t>
            </a:r>
            <a:r>
              <a:rPr lang="en-US" altLang="ko-KR" dirty="0"/>
              <a:t>, </a:t>
            </a:r>
            <a:r>
              <a:rPr lang="ko-KR" altLang="en-US" dirty="0"/>
              <a:t>안개제거에 기반해 저조도 영상을 개선하는 방법이 제안되었습니다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입력 저조도 영상의 </a:t>
            </a:r>
            <a:r>
              <a:rPr lang="ko-KR" altLang="en-US" dirty="0" err="1"/>
              <a:t>역변환</a:t>
            </a:r>
            <a:r>
              <a:rPr lang="ko-KR" altLang="en-US" dirty="0"/>
              <a:t> 영상은 안개영상과 </a:t>
            </a:r>
            <a:r>
              <a:rPr lang="ko-KR" altLang="en-US" dirty="0" err="1"/>
              <a:t>비쥬얼적으로</a:t>
            </a:r>
            <a:r>
              <a:rPr lang="ko-KR" altLang="en-US" dirty="0"/>
              <a:t> 유사함을 가정하고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안개제거를 수행한 결과의 다시 역변환을 취하면 대비가 개선된 영상을 획득할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6EC5EA-8463-441C-B33F-B4C35BF5FD83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171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수식을 보다 간편화하기 위해</a:t>
            </a:r>
            <a:r>
              <a:rPr lang="en-US" altLang="ko-KR" dirty="0"/>
              <a:t>, </a:t>
            </a:r>
            <a:r>
              <a:rPr lang="ko-KR" altLang="en-US" dirty="0"/>
              <a:t>치환 과정을 거치고</a:t>
            </a:r>
            <a:r>
              <a:rPr lang="en-US" altLang="ko-KR" dirty="0"/>
              <a:t>, </a:t>
            </a:r>
            <a:r>
              <a:rPr lang="ko-KR" altLang="en-US" dirty="0"/>
              <a:t>다음과 같이</a:t>
            </a:r>
            <a:r>
              <a:rPr lang="en-US" altLang="ko-KR" dirty="0"/>
              <a:t>,</a:t>
            </a:r>
            <a:r>
              <a:rPr lang="ko-KR" altLang="en-US" dirty="0"/>
              <a:t> 수식을 재정리합니다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제안하는 열화모델에 대해</a:t>
            </a:r>
            <a:r>
              <a:rPr lang="en-US" altLang="ko-KR" dirty="0"/>
              <a:t>, </a:t>
            </a:r>
            <a:r>
              <a:rPr lang="ko-KR" altLang="en-US" dirty="0"/>
              <a:t>각 항에 대한 영상은 다음 그림과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6EC5EA-8463-441C-B33F-B4C35BF5FD83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231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입력저조도</a:t>
            </a:r>
            <a:r>
              <a:rPr lang="ko-KR" altLang="en-US" dirty="0"/>
              <a:t> 영상으로부터 개선된 결과를 도출하기 위해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en-US" altLang="ko-KR" dirty="0" err="1"/>
              <a:t>Variational</a:t>
            </a:r>
            <a:r>
              <a:rPr lang="en-US" altLang="ko-KR" baseline="0" dirty="0"/>
              <a:t> optimization </a:t>
            </a:r>
            <a:r>
              <a:rPr lang="ko-KR" altLang="en-US" baseline="0" dirty="0"/>
              <a:t>방법을 사용하는데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에너지함수를 어떻게 </a:t>
            </a:r>
            <a:r>
              <a:rPr lang="ko-KR" altLang="en-US" baseline="0" dirty="0" err="1"/>
              <a:t>정의하느냐에</a:t>
            </a:r>
            <a:r>
              <a:rPr lang="ko-KR" altLang="en-US" baseline="0" dirty="0"/>
              <a:t> 따라 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원하는 이상적인 영상을 획득할 수 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6EC5EA-8463-441C-B33F-B4C35BF5FD83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815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이렇게 구성된 에너지함수를 최소화하기 위해</a:t>
            </a:r>
            <a:r>
              <a:rPr lang="en-US" altLang="ko-KR" dirty="0"/>
              <a:t>, Split </a:t>
            </a:r>
            <a:r>
              <a:rPr lang="en-US" altLang="ko-KR" dirty="0" err="1"/>
              <a:t>Bregman</a:t>
            </a:r>
            <a:r>
              <a:rPr lang="en-US" altLang="ko-KR" dirty="0"/>
              <a:t> </a:t>
            </a:r>
            <a:r>
              <a:rPr lang="ko-KR" altLang="en-US" dirty="0"/>
              <a:t>방법을 적용해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Convex</a:t>
            </a:r>
            <a:r>
              <a:rPr lang="ko-KR" altLang="en-US" dirty="0"/>
              <a:t>하고 </a:t>
            </a:r>
            <a:r>
              <a:rPr lang="ko-KR" altLang="en-US" dirty="0" err="1"/>
              <a:t>미분불가능한</a:t>
            </a:r>
            <a:r>
              <a:rPr lang="ko-KR" altLang="en-US" dirty="0"/>
              <a:t> 제안하는 에너지함수를 최소화하는 이상적인 영상과 </a:t>
            </a:r>
            <a:r>
              <a:rPr lang="ko-KR" altLang="en-US" dirty="0" err="1"/>
              <a:t>전달량</a:t>
            </a:r>
            <a:r>
              <a:rPr lang="ko-KR" altLang="en-US" dirty="0"/>
              <a:t> 함수를 추정합니다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추가적으로</a:t>
            </a:r>
            <a:r>
              <a:rPr lang="en-US" altLang="ko-KR" dirty="0"/>
              <a:t>, </a:t>
            </a:r>
            <a:r>
              <a:rPr lang="ko-KR" altLang="en-US" dirty="0"/>
              <a:t>부록</a:t>
            </a:r>
            <a:r>
              <a:rPr lang="en-US" altLang="ko-KR" dirty="0"/>
              <a:t>A</a:t>
            </a:r>
            <a:r>
              <a:rPr lang="ko-KR" altLang="en-US" dirty="0"/>
              <a:t>에서 제안하는 에너지함수의 전개과정에 대한 상세한 내용을 포함하였습니다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6EC5EA-8463-441C-B33F-B4C35BF5FD83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824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, Splitting Method</a:t>
            </a:r>
            <a:r>
              <a:rPr lang="ko-KR" altLang="en-US" dirty="0"/>
              <a:t>를 적용하여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dirty="0"/>
              <a:t>미분 불가능한 항을 대체 변수인 </a:t>
            </a:r>
            <a:r>
              <a:rPr lang="en-US" altLang="ko-KR" dirty="0"/>
              <a:t>d</a:t>
            </a:r>
            <a:r>
              <a:rPr lang="ko-KR" altLang="en-US" dirty="0"/>
              <a:t>로 치환합니다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6EC5EA-8463-441C-B33F-B4C35BF5FD83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567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Bregman</a:t>
            </a:r>
            <a:r>
              <a:rPr lang="en-US" altLang="ko-KR" dirty="0"/>
              <a:t> </a:t>
            </a:r>
            <a:r>
              <a:rPr lang="ko-KR" altLang="en-US" dirty="0"/>
              <a:t>방법을 적용한 최종식은 다음과 같이 적용됩니다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이러한 에너지 함수를 최소화하는 각각의 최적해는 총 </a:t>
            </a:r>
            <a:r>
              <a:rPr lang="en-US" altLang="ko-KR" dirty="0"/>
              <a:t>4</a:t>
            </a:r>
            <a:r>
              <a:rPr lang="ko-KR" altLang="en-US" dirty="0"/>
              <a:t>개의 </a:t>
            </a:r>
            <a:r>
              <a:rPr lang="en-US" altLang="ko-KR" dirty="0"/>
              <a:t>sub-problems</a:t>
            </a:r>
            <a:r>
              <a:rPr lang="ko-KR" altLang="en-US" dirty="0"/>
              <a:t>으로 분리 후</a:t>
            </a:r>
            <a:r>
              <a:rPr lang="en-US" altLang="ko-KR" dirty="0"/>
              <a:t>, </a:t>
            </a:r>
            <a:r>
              <a:rPr lang="ko-KR" altLang="en-US" dirty="0" err="1"/>
              <a:t>택일적인</a:t>
            </a:r>
            <a:r>
              <a:rPr lang="ko-KR" altLang="en-US" dirty="0"/>
              <a:t> 방법을 사용해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이상적인 해를 추정합니다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6EC5EA-8463-441C-B33F-B4C35BF5FD83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278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,</a:t>
            </a:r>
            <a:r>
              <a:rPr lang="en-US" altLang="ko-KR" baseline="0" dirty="0"/>
              <a:t> T</a:t>
            </a:r>
            <a:r>
              <a:rPr lang="ko-KR" altLang="en-US" baseline="0" dirty="0"/>
              <a:t>에 관련된 부분 문제를 정리하면 다음과 같이 나타낼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T</a:t>
            </a:r>
            <a:r>
              <a:rPr lang="ko-KR" altLang="en-US" baseline="0" dirty="0"/>
              <a:t>에 대한 부분 문제의 에너지 함수는 미분가능한 함수이기 때문에 </a:t>
            </a:r>
            <a:r>
              <a:rPr lang="ko-KR" altLang="en-US" baseline="0" dirty="0" err="1"/>
              <a:t>오일러</a:t>
            </a:r>
            <a:r>
              <a:rPr lang="en-US" altLang="ko-KR" baseline="0" dirty="0"/>
              <a:t>-</a:t>
            </a:r>
            <a:r>
              <a:rPr lang="ko-KR" altLang="en-US" baseline="0" dirty="0" err="1"/>
              <a:t>라그랑쥬</a:t>
            </a:r>
            <a:r>
              <a:rPr lang="ko-KR" altLang="en-US" baseline="0" dirty="0"/>
              <a:t> 방정식을 이용해 최적해를 도출할 수 있고</a:t>
            </a:r>
            <a:r>
              <a:rPr lang="en-US" altLang="ko-KR" baseline="0" dirty="0"/>
              <a:t>,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다시</a:t>
            </a:r>
            <a:r>
              <a:rPr lang="en-US" altLang="ko-KR" baseline="0" dirty="0"/>
              <a:t>, T</a:t>
            </a:r>
            <a:r>
              <a:rPr lang="ko-KR" altLang="en-US" baseline="0" dirty="0"/>
              <a:t>에 대해 정리하면 다음식과 같은 선형방정식 형태로 나타나게 됩니다</a:t>
            </a:r>
            <a:r>
              <a:rPr lang="en-US" altLang="ko-KR" baseline="0" dirty="0"/>
              <a:t>. 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T</a:t>
            </a:r>
            <a:r>
              <a:rPr lang="ko-KR" altLang="en-US" baseline="0" dirty="0"/>
              <a:t>앞에 있는 시스템 매트릭스에서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레귤라이제이션</a:t>
            </a:r>
            <a:r>
              <a:rPr lang="ko-KR" altLang="en-US" baseline="0" dirty="0"/>
              <a:t> 파라미터가 </a:t>
            </a:r>
            <a:r>
              <a:rPr lang="en-US" altLang="ko-KR" baseline="0" dirty="0"/>
              <a:t>Positive</a:t>
            </a:r>
            <a:r>
              <a:rPr lang="ko-KR" altLang="en-US" baseline="0" dirty="0"/>
              <a:t>라면</a:t>
            </a:r>
            <a:r>
              <a:rPr lang="en-US" altLang="ko-KR" baseline="0" dirty="0"/>
              <a:t>, Diagonally dominant </a:t>
            </a:r>
            <a:r>
              <a:rPr lang="ko-KR" altLang="en-US" baseline="0" dirty="0"/>
              <a:t>한 조건을 만족하므로</a:t>
            </a:r>
            <a:r>
              <a:rPr lang="en-US" altLang="ko-KR" baseline="0" dirty="0"/>
              <a:t>, Conjugate gradient </a:t>
            </a:r>
            <a:r>
              <a:rPr lang="ko-KR" altLang="en-US" baseline="0" dirty="0"/>
              <a:t>또는 </a:t>
            </a:r>
            <a:r>
              <a:rPr lang="en-US" altLang="ko-KR" baseline="0" dirty="0"/>
              <a:t>FFT</a:t>
            </a:r>
            <a:r>
              <a:rPr lang="ko-KR" altLang="en-US" baseline="0" dirty="0"/>
              <a:t>와 같은 선형프로그래밍으로 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최적의 유일해를 구할 수 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6EC5EA-8463-441C-B33F-B4C35BF5FD83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00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5.jpeg"/><Relationship Id="rId7" Type="http://schemas.microsoft.com/office/2007/relationships/hdphoto" Target="../media/hdphoto1.wdp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jpeg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 descr="C:\Users\Administrator\Desktop\FTFHYKW2TNSwo9qwF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1" t="11629" r="33691" b="45295"/>
          <a:stretch/>
        </p:blipFill>
        <p:spPr bwMode="auto">
          <a:xfrm>
            <a:off x="0" y="-356488"/>
            <a:ext cx="9144000" cy="477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:\Users\Administrator\Desktop\FTFHYKW2TNSwo9qwF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497" t="11632" r="33691" b="58528"/>
          <a:stretch/>
        </p:blipFill>
        <p:spPr bwMode="auto">
          <a:xfrm>
            <a:off x="4800600" y="-356487"/>
            <a:ext cx="4343400" cy="330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52107"/>
            <a:ext cx="6096000" cy="81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Line 4"/>
          <p:cNvSpPr>
            <a:spLocks noChangeShapeType="1"/>
          </p:cNvSpPr>
          <p:nvPr userDrawn="1"/>
        </p:nvSpPr>
        <p:spPr bwMode="auto">
          <a:xfrm>
            <a:off x="0" y="4419600"/>
            <a:ext cx="9144000" cy="0"/>
          </a:xfrm>
          <a:prstGeom prst="line">
            <a:avLst/>
          </a:prstGeom>
          <a:noFill/>
          <a:ln w="9525">
            <a:solidFill>
              <a:schemeClr val="accent1">
                <a:lumMod val="40000"/>
                <a:lumOff val="6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4" name="Line 5"/>
          <p:cNvSpPr>
            <a:spLocks noChangeShapeType="1"/>
          </p:cNvSpPr>
          <p:nvPr userDrawn="1"/>
        </p:nvSpPr>
        <p:spPr bwMode="auto">
          <a:xfrm>
            <a:off x="0" y="-356487"/>
            <a:ext cx="9144000" cy="0"/>
          </a:xfrm>
          <a:prstGeom prst="line">
            <a:avLst/>
          </a:prstGeom>
          <a:noFill/>
          <a:ln w="9525">
            <a:solidFill>
              <a:schemeClr val="accent1">
                <a:lumMod val="40000"/>
                <a:lumOff val="6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4724400"/>
            <a:ext cx="8229600" cy="1524000"/>
          </a:xfrm>
          <a:prstGeom prst="rect">
            <a:avLst/>
          </a:prstGeom>
        </p:spPr>
        <p:txBody>
          <a:bodyPr/>
          <a:lstStyle>
            <a:lvl1pPr algn="r">
              <a:defRPr sz="1800" b="1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defRPr>
            </a:lvl1pPr>
            <a:lvl2pPr>
              <a:defRPr sz="160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defRPr>
            </a:lvl2pPr>
            <a:lvl3pPr>
              <a:defRPr sz="140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defRPr>
            </a:lvl3pPr>
            <a:lvl4pPr>
              <a:defRPr sz="120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defRPr>
            </a:lvl4pPr>
            <a:lvl5pPr>
              <a:defRPr sz="100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7" name="Picture 3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952107"/>
            <a:ext cx="6096000" cy="81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61707"/>
            <a:ext cx="6096000" cy="81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555666"/>
            <a:ext cx="6096000" cy="81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3153719"/>
            <a:ext cx="9144000" cy="815975"/>
          </a:xfrm>
          <a:prstGeom prst="rect">
            <a:avLst/>
          </a:prstGeom>
        </p:spPr>
        <p:txBody>
          <a:bodyPr>
            <a:normAutofit/>
          </a:bodyPr>
          <a:lstStyle>
            <a:lvl1pPr marL="534988" indent="-534988" algn="r">
              <a:buFont typeface="+mj-lt"/>
              <a:buNone/>
              <a:defRPr sz="3800" b="1" cap="small" baseline="0">
                <a:solidFill>
                  <a:srgbClr val="314A60"/>
                </a:solidFill>
                <a:effectLst/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Line 4"/>
          <p:cNvSpPr>
            <a:spLocks noChangeShapeType="1"/>
          </p:cNvSpPr>
          <p:nvPr userDrawn="1"/>
        </p:nvSpPr>
        <p:spPr bwMode="auto">
          <a:xfrm>
            <a:off x="0" y="2911642"/>
            <a:ext cx="9144000" cy="0"/>
          </a:xfrm>
          <a:prstGeom prst="line">
            <a:avLst/>
          </a:prstGeom>
          <a:noFill/>
          <a:ln w="9525">
            <a:solidFill>
              <a:schemeClr val="accent1">
                <a:lumMod val="40000"/>
                <a:lumOff val="6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9" name="Picture 2" descr="C:\Users\Administrator\Desktop\FTFHYKW2TNSwo9qwF.jpg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Texturizer/>
                    </a14:imgEffect>
                    <a14:imgEffect>
                      <a14:sharpenSoften amount="1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61" t="54617" r="33691" b="41021"/>
          <a:stretch/>
        </p:blipFill>
        <p:spPr bwMode="auto">
          <a:xfrm>
            <a:off x="0" y="6629400"/>
            <a:ext cx="91440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Line 6"/>
          <p:cNvSpPr>
            <a:spLocks noChangeShapeType="1"/>
          </p:cNvSpPr>
          <p:nvPr userDrawn="1"/>
        </p:nvSpPr>
        <p:spPr bwMode="auto">
          <a:xfrm flipH="1" flipV="1">
            <a:off x="-193675" y="6858000"/>
            <a:ext cx="933767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2" name="Line 6"/>
          <p:cNvSpPr>
            <a:spLocks noChangeShapeType="1"/>
          </p:cNvSpPr>
          <p:nvPr userDrawn="1"/>
        </p:nvSpPr>
        <p:spPr bwMode="auto">
          <a:xfrm flipH="1" flipV="1">
            <a:off x="-193675" y="6858000"/>
            <a:ext cx="933767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3" name="Line 7"/>
          <p:cNvSpPr>
            <a:spLocks noChangeShapeType="1"/>
          </p:cNvSpPr>
          <p:nvPr userDrawn="1"/>
        </p:nvSpPr>
        <p:spPr bwMode="auto">
          <a:xfrm flipH="1">
            <a:off x="0" y="6601025"/>
            <a:ext cx="9144000" cy="0"/>
          </a:xfrm>
          <a:prstGeom prst="line">
            <a:avLst/>
          </a:prstGeom>
          <a:noFill/>
          <a:ln w="6350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  <a:latin typeface="Arial" pitchFamily="34" charset="0"/>
              <a:ea typeface="굴림" pitchFamily="50" charset="-127"/>
            </a:endParaRPr>
          </a:p>
        </p:txBody>
      </p:sp>
      <p:sp>
        <p:nvSpPr>
          <p:cNvPr id="24" name="Rectangle 15"/>
          <p:cNvSpPr>
            <a:spLocks noChangeArrowheads="1"/>
          </p:cNvSpPr>
          <p:nvPr userDrawn="1"/>
        </p:nvSpPr>
        <p:spPr bwMode="auto">
          <a:xfrm>
            <a:off x="8267700" y="6324600"/>
            <a:ext cx="8763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727CA3">
                    <a:lumMod val="60000"/>
                    <a:lumOff val="40000"/>
                  </a:srgbClr>
                </a:solidFill>
                <a:latin typeface="HY헤드라인M" pitchFamily="18" charset="-127"/>
                <a:ea typeface="HY헤드라인M" pitchFamily="18" charset="-127"/>
              </a:rPr>
              <a:t>Page </a:t>
            </a:r>
            <a:fld id="{A6B4D56B-1792-455E-A3E1-A712063AF286}" type="slidenum">
              <a:rPr lang="en-US" altLang="ko-KR" sz="1400">
                <a:solidFill>
                  <a:srgbClr val="727CA3">
                    <a:lumMod val="60000"/>
                    <a:lumOff val="40000"/>
                  </a:srgbClr>
                </a:solidFill>
                <a:latin typeface="HY헤드라인M" pitchFamily="18" charset="-127"/>
                <a:ea typeface="HY헤드라인M" pitchFamily="18" charset="-127"/>
              </a:rPr>
              <a:pPr algn="ct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altLang="ko-KR" sz="1400" dirty="0">
              <a:solidFill>
                <a:srgbClr val="727CA3">
                  <a:lumMod val="60000"/>
                  <a:lumOff val="40000"/>
                </a:srgb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5" name="Picture 2" descr="C:\Users\Joonki Paik\Google 드라이브\스마트자동차\발표평가\Images\Logo-중앙대.gif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0"/>
            <a:ext cx="631793" cy="51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255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88" descr="D:\Joonki Paik\Desktop\RD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4077072"/>
            <a:ext cx="8229600" cy="2323728"/>
          </a:xfrm>
          <a:prstGeom prst="rect">
            <a:avLst/>
          </a:prstGeom>
        </p:spPr>
        <p:txBody>
          <a:bodyPr/>
          <a:lstStyle>
            <a:lvl1pPr>
              <a:defRPr sz="1800" b="1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defRPr>
            </a:lvl1pPr>
            <a:lvl2pPr>
              <a:defRPr sz="160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defRPr>
            </a:lvl2pPr>
            <a:lvl3pPr>
              <a:defRPr sz="140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defRPr>
            </a:lvl3pPr>
            <a:lvl4pPr>
              <a:defRPr sz="120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defRPr>
            </a:lvl4pPr>
            <a:lvl5pPr>
              <a:defRPr sz="100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Line 6"/>
          <p:cNvSpPr>
            <a:spLocks noChangeShapeType="1"/>
          </p:cNvSpPr>
          <p:nvPr userDrawn="1"/>
        </p:nvSpPr>
        <p:spPr bwMode="auto">
          <a:xfrm flipH="1" flipV="1">
            <a:off x="-193675" y="6858000"/>
            <a:ext cx="933767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3" name="Line 6"/>
          <p:cNvSpPr>
            <a:spLocks noChangeShapeType="1"/>
          </p:cNvSpPr>
          <p:nvPr userDrawn="1"/>
        </p:nvSpPr>
        <p:spPr bwMode="auto">
          <a:xfrm flipH="1" flipV="1">
            <a:off x="-193675" y="6858000"/>
            <a:ext cx="933767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8" name="Rectangle 15"/>
          <p:cNvSpPr>
            <a:spLocks noChangeArrowheads="1"/>
          </p:cNvSpPr>
          <p:nvPr userDrawn="1"/>
        </p:nvSpPr>
        <p:spPr bwMode="auto">
          <a:xfrm>
            <a:off x="8267700" y="6324600"/>
            <a:ext cx="8763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Page </a:t>
            </a:r>
            <a:fld id="{A6B4D56B-1792-455E-A3E1-A712063AF286}" type="slidenum">
              <a:rPr lang="en-US" altLang="ko-KR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pPr algn="ct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altLang="ko-KR" sz="1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9939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61322"/>
            <a:ext cx="6096000" cy="81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861322"/>
            <a:ext cx="6096000" cy="81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Line 4"/>
          <p:cNvSpPr>
            <a:spLocks noChangeShapeType="1"/>
          </p:cNvSpPr>
          <p:nvPr userDrawn="1"/>
        </p:nvSpPr>
        <p:spPr bwMode="auto">
          <a:xfrm>
            <a:off x="0" y="3775720"/>
            <a:ext cx="9144000" cy="0"/>
          </a:xfrm>
          <a:prstGeom prst="line">
            <a:avLst/>
          </a:prstGeom>
          <a:noFill/>
          <a:ln w="9525">
            <a:solidFill>
              <a:schemeClr val="accent1">
                <a:lumMod val="40000"/>
                <a:lumOff val="6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1" name="Line 5"/>
          <p:cNvSpPr>
            <a:spLocks noChangeShapeType="1"/>
          </p:cNvSpPr>
          <p:nvPr userDrawn="1"/>
        </p:nvSpPr>
        <p:spPr bwMode="auto">
          <a:xfrm>
            <a:off x="0" y="2708920"/>
            <a:ext cx="9144000" cy="0"/>
          </a:xfrm>
          <a:prstGeom prst="line">
            <a:avLst/>
          </a:prstGeom>
          <a:noFill/>
          <a:ln w="9525">
            <a:solidFill>
              <a:schemeClr val="accent1">
                <a:lumMod val="40000"/>
                <a:lumOff val="6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179512" y="2861322"/>
            <a:ext cx="8750324" cy="815975"/>
          </a:xfrm>
          <a:prstGeom prst="rect">
            <a:avLst/>
          </a:prstGeom>
        </p:spPr>
        <p:txBody>
          <a:bodyPr>
            <a:normAutofit/>
          </a:bodyPr>
          <a:lstStyle>
            <a:lvl1pPr marL="534988" indent="-534988" algn="r">
              <a:buFont typeface="+mj-lt"/>
              <a:buNone/>
              <a:defRPr sz="3800" b="1" cap="small" baseline="0">
                <a:solidFill>
                  <a:srgbClr val="314A60"/>
                </a:solidFill>
                <a:effectLst/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457200" y="4077072"/>
            <a:ext cx="8229600" cy="2323728"/>
          </a:xfrm>
          <a:prstGeom prst="rect">
            <a:avLst/>
          </a:prstGeom>
        </p:spPr>
        <p:txBody>
          <a:bodyPr/>
          <a:lstStyle>
            <a:lvl1pPr>
              <a:defRPr sz="1800" b="1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defRPr>
            </a:lvl1pPr>
            <a:lvl2pPr>
              <a:defRPr sz="160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defRPr>
            </a:lvl2pPr>
            <a:lvl3pPr>
              <a:defRPr sz="140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defRPr>
            </a:lvl3pPr>
            <a:lvl4pPr>
              <a:defRPr sz="120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defRPr>
            </a:lvl4pPr>
            <a:lvl5pPr>
              <a:defRPr sz="100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Line 6"/>
          <p:cNvSpPr>
            <a:spLocks noChangeShapeType="1"/>
          </p:cNvSpPr>
          <p:nvPr userDrawn="1"/>
        </p:nvSpPr>
        <p:spPr bwMode="auto">
          <a:xfrm flipH="1" flipV="1">
            <a:off x="-193675" y="6858000"/>
            <a:ext cx="933767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7" name="Line 6"/>
          <p:cNvSpPr>
            <a:spLocks noChangeShapeType="1"/>
          </p:cNvSpPr>
          <p:nvPr userDrawn="1"/>
        </p:nvSpPr>
        <p:spPr bwMode="auto">
          <a:xfrm flipH="1" flipV="1">
            <a:off x="-193675" y="6858000"/>
            <a:ext cx="933767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7" name="Rectangle 15"/>
          <p:cNvSpPr>
            <a:spLocks noChangeArrowheads="1"/>
          </p:cNvSpPr>
          <p:nvPr userDrawn="1"/>
        </p:nvSpPr>
        <p:spPr bwMode="auto">
          <a:xfrm>
            <a:off x="8191500" y="6248400"/>
            <a:ext cx="9525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727CA3">
                    <a:lumMod val="60000"/>
                    <a:lumOff val="40000"/>
                  </a:srgbClr>
                </a:solidFill>
                <a:latin typeface="Verdana" pitchFamily="34" charset="0"/>
                <a:ea typeface="맑은 고딕"/>
              </a:rPr>
              <a:t>Page </a:t>
            </a:r>
            <a:fld id="{A6B4D56B-1792-455E-A3E1-A712063AF286}" type="slidenum">
              <a:rPr lang="en-US" altLang="ko-KR" sz="1400">
                <a:solidFill>
                  <a:srgbClr val="727CA3">
                    <a:lumMod val="60000"/>
                    <a:lumOff val="40000"/>
                  </a:srgbClr>
                </a:solidFill>
                <a:latin typeface="Verdana" pitchFamily="34" charset="0"/>
                <a:ea typeface="맑은 고딕"/>
              </a:rPr>
              <a:pPr algn="ct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altLang="ko-KR" sz="1400" dirty="0">
              <a:solidFill>
                <a:srgbClr val="727CA3">
                  <a:lumMod val="60000"/>
                  <a:lumOff val="40000"/>
                </a:srgbClr>
              </a:solidFill>
              <a:latin typeface="Verdana" pitchFamily="34" charset="0"/>
              <a:ea typeface="맑은 고딕"/>
            </a:endParaRPr>
          </a:p>
        </p:txBody>
      </p:sp>
      <p:pic>
        <p:nvPicPr>
          <p:cNvPr id="14" name="Picture 2" descr="C:\Users\Administrator\Desktop\FTFHYKW2TNSwo9qwF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  <a14:imgEffect>
                      <a14:sharpenSoften amount="1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61" t="54617" r="33691" b="41021"/>
          <a:stretch/>
        </p:blipFill>
        <p:spPr bwMode="auto">
          <a:xfrm>
            <a:off x="0" y="6629400"/>
            <a:ext cx="91440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Line 6"/>
          <p:cNvSpPr>
            <a:spLocks noChangeShapeType="1"/>
          </p:cNvSpPr>
          <p:nvPr userDrawn="1"/>
        </p:nvSpPr>
        <p:spPr bwMode="auto">
          <a:xfrm flipH="1" flipV="1">
            <a:off x="-193675" y="6858000"/>
            <a:ext cx="933767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5" name="Line 6"/>
          <p:cNvSpPr>
            <a:spLocks noChangeShapeType="1"/>
          </p:cNvSpPr>
          <p:nvPr userDrawn="1"/>
        </p:nvSpPr>
        <p:spPr bwMode="auto">
          <a:xfrm flipH="1" flipV="1">
            <a:off x="-193675" y="6858000"/>
            <a:ext cx="933767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8" name="Line 7"/>
          <p:cNvSpPr>
            <a:spLocks noChangeShapeType="1"/>
          </p:cNvSpPr>
          <p:nvPr userDrawn="1"/>
        </p:nvSpPr>
        <p:spPr bwMode="auto">
          <a:xfrm flipH="1">
            <a:off x="0" y="6601025"/>
            <a:ext cx="9144000" cy="0"/>
          </a:xfrm>
          <a:prstGeom prst="line">
            <a:avLst/>
          </a:prstGeom>
          <a:noFill/>
          <a:ln w="6350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  <a:latin typeface="Arial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9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Administrator\Desktop\FTFHYKW2TNSwo9qwF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2" t="14354" r="38063" b="73421"/>
          <a:stretch/>
        </p:blipFill>
        <p:spPr bwMode="auto">
          <a:xfrm>
            <a:off x="0" y="3"/>
            <a:ext cx="9144000" cy="761999"/>
          </a:xfrm>
          <a:prstGeom prst="rect">
            <a:avLst/>
          </a:prstGeom>
          <a:noFill/>
          <a:effectLst>
            <a:reflection blurRad="12700" stA="29000" endPos="65000" dist="381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Line 7"/>
          <p:cNvSpPr>
            <a:spLocks noChangeShapeType="1"/>
          </p:cNvSpPr>
          <p:nvPr userDrawn="1"/>
        </p:nvSpPr>
        <p:spPr bwMode="auto">
          <a:xfrm flipH="1">
            <a:off x="0" y="781050"/>
            <a:ext cx="9144000" cy="0"/>
          </a:xfrm>
          <a:prstGeom prst="line">
            <a:avLst/>
          </a:prstGeom>
          <a:noFill/>
          <a:ln w="6350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  <a:latin typeface="Arial" pitchFamily="34" charset="0"/>
              <a:ea typeface="굴림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8534400" cy="54102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000" b="1">
                <a:solidFill>
                  <a:srgbClr val="314A60"/>
                </a:solidFill>
                <a:latin typeface="HY헤드라인M" pitchFamily="18" charset="-127"/>
                <a:ea typeface="HY헤드라인M" pitchFamily="18" charset="-127"/>
              </a:defRPr>
            </a:lvl1pPr>
            <a:lvl2pPr>
              <a:lnSpc>
                <a:spcPct val="100000"/>
              </a:lnSpc>
              <a:defRPr sz="1800" b="0">
                <a:solidFill>
                  <a:srgbClr val="314A60"/>
                </a:solidFill>
                <a:latin typeface="HY헤드라인M" pitchFamily="18" charset="-127"/>
                <a:ea typeface="HY헤드라인M" pitchFamily="18" charset="-127"/>
              </a:defRPr>
            </a:lvl2pPr>
            <a:lvl3pPr>
              <a:lnSpc>
                <a:spcPct val="100000"/>
              </a:lnSpc>
              <a:defRPr sz="1600">
                <a:solidFill>
                  <a:srgbClr val="314A60"/>
                </a:solidFill>
                <a:latin typeface="HY헤드라인M" pitchFamily="18" charset="-127"/>
                <a:ea typeface="HY헤드라인M" pitchFamily="18" charset="-127"/>
              </a:defRPr>
            </a:lvl3pPr>
            <a:lvl4pPr>
              <a:lnSpc>
                <a:spcPct val="100000"/>
              </a:lnSpc>
              <a:defRPr sz="1400">
                <a:solidFill>
                  <a:srgbClr val="314A60"/>
                </a:solidFill>
                <a:latin typeface="HY헤드라인M" pitchFamily="18" charset="-127"/>
                <a:ea typeface="HY헤드라인M" pitchFamily="18" charset="-127"/>
              </a:defRPr>
            </a:lvl4pPr>
            <a:lvl5pPr>
              <a:lnSpc>
                <a:spcPct val="100000"/>
              </a:lnSpc>
              <a:defRPr sz="1200">
                <a:solidFill>
                  <a:srgbClr val="314A60"/>
                </a:solidFill>
                <a:latin typeface="HY헤드라인M" pitchFamily="18" charset="-127"/>
                <a:ea typeface="HY헤드라인M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04800" y="114302"/>
            <a:ext cx="8534400" cy="63976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600" b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dirty="0"/>
              <a:t>마스터 제목 스타일 편집</a:t>
            </a:r>
          </a:p>
        </p:txBody>
      </p:sp>
      <p:pic>
        <p:nvPicPr>
          <p:cNvPr id="17" name="Picture 2" descr="C:\Users\Administrator\Desktop\FTFHYKW2TNSwo9qwF.jpg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  <a14:imgEffect>
                      <a14:sharpenSoften amount="1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61" t="54617" r="33691" b="41021"/>
          <a:stretch/>
        </p:blipFill>
        <p:spPr bwMode="auto">
          <a:xfrm>
            <a:off x="0" y="6629400"/>
            <a:ext cx="91440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Line 6"/>
          <p:cNvSpPr>
            <a:spLocks noChangeShapeType="1"/>
          </p:cNvSpPr>
          <p:nvPr userDrawn="1"/>
        </p:nvSpPr>
        <p:spPr bwMode="auto">
          <a:xfrm flipH="1" flipV="1">
            <a:off x="-193675" y="6858000"/>
            <a:ext cx="933767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9" name="Line 6"/>
          <p:cNvSpPr>
            <a:spLocks noChangeShapeType="1"/>
          </p:cNvSpPr>
          <p:nvPr userDrawn="1"/>
        </p:nvSpPr>
        <p:spPr bwMode="auto">
          <a:xfrm flipH="1" flipV="1">
            <a:off x="-193675" y="6858000"/>
            <a:ext cx="933767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0" name="Line 7"/>
          <p:cNvSpPr>
            <a:spLocks noChangeShapeType="1"/>
          </p:cNvSpPr>
          <p:nvPr userDrawn="1"/>
        </p:nvSpPr>
        <p:spPr bwMode="auto">
          <a:xfrm flipH="1">
            <a:off x="0" y="6601025"/>
            <a:ext cx="9144000" cy="0"/>
          </a:xfrm>
          <a:prstGeom prst="line">
            <a:avLst/>
          </a:prstGeom>
          <a:noFill/>
          <a:ln w="6350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  <a:latin typeface="Arial" pitchFamily="34" charset="0"/>
              <a:ea typeface="굴림" pitchFamily="50" charset="-127"/>
            </a:endParaRPr>
          </a:p>
        </p:txBody>
      </p:sp>
      <p:sp>
        <p:nvSpPr>
          <p:cNvPr id="21" name="Rectangle 15"/>
          <p:cNvSpPr>
            <a:spLocks noChangeArrowheads="1"/>
          </p:cNvSpPr>
          <p:nvPr userDrawn="1"/>
        </p:nvSpPr>
        <p:spPr bwMode="auto">
          <a:xfrm>
            <a:off x="8267700" y="6324600"/>
            <a:ext cx="8763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727CA3">
                    <a:lumMod val="60000"/>
                    <a:lumOff val="40000"/>
                  </a:srgbClr>
                </a:solidFill>
                <a:latin typeface="HY헤드라인M" pitchFamily="18" charset="-127"/>
                <a:ea typeface="HY헤드라인M" pitchFamily="18" charset="-127"/>
              </a:rPr>
              <a:t>Page </a:t>
            </a:r>
            <a:fld id="{A6B4D56B-1792-455E-A3E1-A712063AF286}" type="slidenum">
              <a:rPr lang="en-US" altLang="ko-KR" sz="1400">
                <a:solidFill>
                  <a:srgbClr val="727CA3">
                    <a:lumMod val="60000"/>
                    <a:lumOff val="40000"/>
                  </a:srgbClr>
                </a:solidFill>
                <a:latin typeface="HY헤드라인M" pitchFamily="18" charset="-127"/>
                <a:ea typeface="HY헤드라인M" pitchFamily="18" charset="-127"/>
              </a:rPr>
              <a:pPr algn="ct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altLang="ko-KR" sz="1400" dirty="0">
              <a:solidFill>
                <a:srgbClr val="727CA3">
                  <a:lumMod val="60000"/>
                  <a:lumOff val="40000"/>
                </a:srgb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4777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Administrator\Desktop\FTFHYKW2TNSwo9qwF.jpg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2" t="14354" r="38063" b="73421"/>
          <a:stretch/>
        </p:blipFill>
        <p:spPr bwMode="auto">
          <a:xfrm>
            <a:off x="0" y="1"/>
            <a:ext cx="9144000" cy="960119"/>
          </a:xfrm>
          <a:prstGeom prst="rect">
            <a:avLst/>
          </a:prstGeom>
          <a:noFill/>
          <a:effectLst>
            <a:reflection blurRad="12700" stA="29000" endPos="65000" dist="381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Line 7"/>
          <p:cNvSpPr>
            <a:spLocks noChangeShapeType="1"/>
          </p:cNvSpPr>
          <p:nvPr userDrawn="1"/>
        </p:nvSpPr>
        <p:spPr bwMode="auto">
          <a:xfrm flipH="1">
            <a:off x="0" y="980728"/>
            <a:ext cx="9144000" cy="0"/>
          </a:xfrm>
          <a:prstGeom prst="line">
            <a:avLst/>
          </a:prstGeom>
          <a:noFill/>
          <a:ln w="6350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  <a:latin typeface="Arial" pitchFamily="34" charset="0"/>
              <a:ea typeface="굴림" pitchFamily="50" charset="-127"/>
            </a:endParaRPr>
          </a:p>
        </p:txBody>
      </p:sp>
      <p:pic>
        <p:nvPicPr>
          <p:cNvPr id="1026" name="Picture 2" descr="C:\Users\Joonki Paik\Google 드라이브\스마트자동차\발표평가\Images\Logo-중앙대.gif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248400"/>
            <a:ext cx="44388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Administrator\Desktop\FTFHYKW2TNSwo9qwF.jpg"/>
          <p:cNvPicPr>
            <a:picLocks noChangeAspect="1" noChangeArrowheads="1"/>
          </p:cNvPicPr>
          <p:nvPr userDrawn="1"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Texturizer/>
                    </a14:imgEffect>
                    <a14:imgEffect>
                      <a14:sharpenSoften amount="1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61" t="54617" r="33691" b="41021"/>
          <a:stretch/>
        </p:blipFill>
        <p:spPr bwMode="auto">
          <a:xfrm>
            <a:off x="0" y="6629400"/>
            <a:ext cx="91440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Line 6"/>
          <p:cNvSpPr>
            <a:spLocks noChangeShapeType="1"/>
          </p:cNvSpPr>
          <p:nvPr userDrawn="1"/>
        </p:nvSpPr>
        <p:spPr bwMode="auto">
          <a:xfrm flipH="1" flipV="1">
            <a:off x="-193675" y="6858000"/>
            <a:ext cx="933767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2" name="Line 6"/>
          <p:cNvSpPr>
            <a:spLocks noChangeShapeType="1"/>
          </p:cNvSpPr>
          <p:nvPr userDrawn="1"/>
        </p:nvSpPr>
        <p:spPr bwMode="auto">
          <a:xfrm flipH="1" flipV="1">
            <a:off x="-193675" y="6858000"/>
            <a:ext cx="933767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4" name="Line 7"/>
          <p:cNvSpPr>
            <a:spLocks noChangeShapeType="1"/>
          </p:cNvSpPr>
          <p:nvPr userDrawn="1"/>
        </p:nvSpPr>
        <p:spPr bwMode="auto">
          <a:xfrm flipH="1">
            <a:off x="0" y="6601025"/>
            <a:ext cx="9144000" cy="0"/>
          </a:xfrm>
          <a:prstGeom prst="line">
            <a:avLst/>
          </a:prstGeom>
          <a:noFill/>
          <a:ln w="6350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  <a:latin typeface="Arial" pitchFamily="34" charset="0"/>
              <a:ea typeface="굴림" pitchFamily="50" charset="-127"/>
            </a:endParaRPr>
          </a:p>
        </p:txBody>
      </p:sp>
      <p:sp>
        <p:nvSpPr>
          <p:cNvPr id="18" name="Rectangle 15"/>
          <p:cNvSpPr>
            <a:spLocks noChangeArrowheads="1"/>
          </p:cNvSpPr>
          <p:nvPr userDrawn="1"/>
        </p:nvSpPr>
        <p:spPr bwMode="auto">
          <a:xfrm>
            <a:off x="8267700" y="6324600"/>
            <a:ext cx="8763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727CA3">
                    <a:lumMod val="60000"/>
                    <a:lumOff val="40000"/>
                  </a:srgbClr>
                </a:solidFill>
                <a:latin typeface="HY헤드라인M" pitchFamily="18" charset="-127"/>
                <a:ea typeface="HY헤드라인M" pitchFamily="18" charset="-127"/>
              </a:rPr>
              <a:t>Page </a:t>
            </a:r>
            <a:fld id="{A6B4D56B-1792-455E-A3E1-A712063AF286}" type="slidenum">
              <a:rPr lang="en-US" altLang="ko-KR" sz="1400">
                <a:solidFill>
                  <a:srgbClr val="727CA3">
                    <a:lumMod val="60000"/>
                    <a:lumOff val="40000"/>
                  </a:srgbClr>
                </a:solidFill>
                <a:latin typeface="HY헤드라인M" pitchFamily="18" charset="-127"/>
                <a:ea typeface="HY헤드라인M" pitchFamily="18" charset="-127"/>
              </a:rPr>
              <a:pPr algn="ct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altLang="ko-KR" sz="1400" dirty="0">
              <a:solidFill>
                <a:srgbClr val="727CA3">
                  <a:lumMod val="60000"/>
                  <a:lumOff val="40000"/>
                </a:srgb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8175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4" r:id="rId3"/>
    <p:sldLayoutId id="2147483685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 baseline="0">
          <a:solidFill>
            <a:srgbClr val="FF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rgbClr val="FF0000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rgbClr val="FF0000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rgbClr val="FF0000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rgbClr val="FF0000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rgbClr val="FF0000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rgbClr val="FF0000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rgbClr val="FF0000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rgbClr val="FF0000"/>
          </a:solidFill>
          <a:latin typeface="Arial" charset="0"/>
        </a:defRPr>
      </a:lvl9pPr>
    </p:titleStyle>
    <p:bodyStyle>
      <a:lvl1pPr marL="268288" indent="-268288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 baseline="0">
          <a:solidFill>
            <a:schemeClr val="tx1"/>
          </a:solidFill>
          <a:latin typeface="Arial" charset="0"/>
          <a:ea typeface="맑은 고딕" pitchFamily="50" charset="-127"/>
          <a:cs typeface="+mn-cs"/>
        </a:defRPr>
      </a:lvl1pPr>
      <a:lvl2pPr marL="53340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 baseline="0">
          <a:solidFill>
            <a:schemeClr val="tx1"/>
          </a:solidFill>
          <a:latin typeface="Arial" charset="0"/>
          <a:ea typeface="맑은 고딕" pitchFamily="50" charset="-127"/>
          <a:cs typeface="+mn-cs"/>
        </a:defRPr>
      </a:lvl2pPr>
      <a:lvl3pPr marL="804863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 baseline="0">
          <a:solidFill>
            <a:schemeClr val="tx1"/>
          </a:solidFill>
          <a:latin typeface="Arial" charset="0"/>
          <a:ea typeface="맑은 고딕" pitchFamily="50" charset="-127"/>
          <a:cs typeface="+mn-cs"/>
        </a:defRPr>
      </a:lvl3pPr>
      <a:lvl4pPr marL="107315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 baseline="0">
          <a:solidFill>
            <a:schemeClr val="tx1"/>
          </a:solidFill>
          <a:latin typeface="Arial" charset="0"/>
          <a:ea typeface="맑은 고딕" pitchFamily="50" charset="-127"/>
          <a:cs typeface="+mn-cs"/>
        </a:defRPr>
      </a:lvl4pPr>
      <a:lvl5pPr marL="1341438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 baseline="0">
          <a:solidFill>
            <a:schemeClr val="tx1"/>
          </a:solidFill>
          <a:latin typeface="Arial" charset="0"/>
          <a:ea typeface="맑은 고딕" pitchFamily="50" charset="-127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7" Type="http://schemas.openxmlformats.org/officeDocument/2006/relationships/image" Target="../media/image4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1.png"/><Relationship Id="rId5" Type="http://schemas.openxmlformats.org/officeDocument/2006/relationships/image" Target="../media/image530.png"/><Relationship Id="rId4" Type="http://schemas.openxmlformats.org/officeDocument/2006/relationships/image" Target="../media/image5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0.png"/><Relationship Id="rId5" Type="http://schemas.openxmlformats.org/officeDocument/2006/relationships/image" Target="../media/image550.png"/><Relationship Id="rId4" Type="http://schemas.openxmlformats.org/officeDocument/2006/relationships/image" Target="../media/image551.png"/><Relationship Id="rId9" Type="http://schemas.openxmlformats.org/officeDocument/2006/relationships/image" Target="../media/image4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6.png"/><Relationship Id="rId4" Type="http://schemas.openxmlformats.org/officeDocument/2006/relationships/image" Target="../media/image6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png"/><Relationship Id="rId4" Type="http://schemas.openxmlformats.org/officeDocument/2006/relationships/image" Target="../media/image6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5.png"/><Relationship Id="rId18" Type="http://schemas.openxmlformats.org/officeDocument/2006/relationships/image" Target="../media/image81.jpeg"/><Relationship Id="rId3" Type="http://schemas.openxmlformats.org/officeDocument/2006/relationships/image" Target="../media/image85.png"/><Relationship Id="rId7" Type="http://schemas.openxmlformats.org/officeDocument/2006/relationships/image" Target="../media/image68.png"/><Relationship Id="rId12" Type="http://schemas.openxmlformats.org/officeDocument/2006/relationships/image" Target="../media/image74.png"/><Relationship Id="rId17" Type="http://schemas.openxmlformats.org/officeDocument/2006/relationships/image" Target="../media/image80.jpe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11" Type="http://schemas.openxmlformats.org/officeDocument/2006/relationships/image" Target="../media/image73.png"/><Relationship Id="rId5" Type="http://schemas.openxmlformats.org/officeDocument/2006/relationships/image" Target="../media/image66.jpeg"/><Relationship Id="rId15" Type="http://schemas.openxmlformats.org/officeDocument/2006/relationships/image" Target="../media/image78.png"/><Relationship Id="rId10" Type="http://schemas.openxmlformats.org/officeDocument/2006/relationships/image" Target="../media/image71.png"/><Relationship Id="rId19" Type="http://schemas.openxmlformats.org/officeDocument/2006/relationships/image" Target="../media/image82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jpe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jpe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jpeg"/><Relationship Id="rId18" Type="http://schemas.openxmlformats.org/officeDocument/2006/relationships/image" Target="../media/image99.png"/><Relationship Id="rId3" Type="http://schemas.openxmlformats.org/officeDocument/2006/relationships/image" Target="../media/image83.jpe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9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19" Type="http://schemas.openxmlformats.org/officeDocument/2006/relationships/image" Target="../media/image118.png"/><Relationship Id="rId4" Type="http://schemas.openxmlformats.org/officeDocument/2006/relationships/image" Target="../media/image84.png"/><Relationship Id="rId9" Type="http://schemas.openxmlformats.org/officeDocument/2006/relationships/image" Target="../media/image90.png"/><Relationship Id="rId14" Type="http://schemas.openxmlformats.org/officeDocument/2006/relationships/image" Target="../media/image9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11" Type="http://schemas.openxmlformats.org/officeDocument/2006/relationships/image" Target="../media/image26.png"/><Relationship Id="rId5" Type="http://schemas.openxmlformats.org/officeDocument/2006/relationships/image" Target="../media/image27.png"/><Relationship Id="rId10" Type="http://schemas.openxmlformats.org/officeDocument/2006/relationships/image" Target="../media/image25.png"/><Relationship Id="rId4" Type="http://schemas.openxmlformats.org/officeDocument/2006/relationships/image" Target="../media/image21.jpeg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0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jpeg"/><Relationship Id="rId11" Type="http://schemas.openxmlformats.org/officeDocument/2006/relationships/image" Target="../media/image39.png"/><Relationship Id="rId5" Type="http://schemas.openxmlformats.org/officeDocument/2006/relationships/image" Target="../media/image310.png"/><Relationship Id="rId15" Type="http://schemas.openxmlformats.org/officeDocument/2006/relationships/image" Target="../media/image32.jpeg"/><Relationship Id="rId10" Type="http://schemas.openxmlformats.org/officeDocument/2006/relationships/image" Target="../media/image38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Relationship Id="rId1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3.png"/><Relationship Id="rId3" Type="http://schemas.openxmlformats.org/officeDocument/2006/relationships/image" Target="../media/image58.png"/><Relationship Id="rId7" Type="http://schemas.openxmlformats.org/officeDocument/2006/relationships/image" Target="../media/image41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11" Type="http://schemas.openxmlformats.org/officeDocument/2006/relationships/image" Target="../media/image56.png"/><Relationship Id="rId5" Type="http://schemas.openxmlformats.org/officeDocument/2006/relationships/image" Target="../media/image34.png"/><Relationship Id="rId1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33.jpeg"/><Relationship Id="rId9" Type="http://schemas.openxmlformats.org/officeDocument/2006/relationships/image" Target="../media/image30.png"/><Relationship Id="rId1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7" Type="http://schemas.openxmlformats.org/officeDocument/2006/relationships/image" Target="../media/image4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0.png"/><Relationship Id="rId5" Type="http://schemas.openxmlformats.org/officeDocument/2006/relationships/image" Target="../media/image490.png"/><Relationship Id="rId4" Type="http://schemas.openxmlformats.org/officeDocument/2006/relationships/image" Target="../media/image4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04800" y="838200"/>
            <a:ext cx="8534400" cy="5410200"/>
          </a:xfrm>
        </p:spPr>
        <p:txBody>
          <a:bodyPr/>
          <a:lstStyle/>
          <a:p>
            <a:pPr marL="0" indent="-230400">
              <a:spcBef>
                <a:spcPts val="24"/>
              </a:spcBef>
            </a:pPr>
            <a:r>
              <a:rPr kumimoji="1" lang="ko-KR" altLang="en-US" sz="11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국제 저널</a:t>
            </a:r>
            <a:br>
              <a:rPr kumimoji="1" lang="en-US" altLang="ko-KR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1" lang="en-US" altLang="ko-KR" sz="16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87463" lvl="2" indent="-230400">
              <a:spcBef>
                <a:spcPts val="24"/>
              </a:spcBef>
            </a:pPr>
            <a:r>
              <a:rPr kumimoji="1"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Moon, S. Yu, </a:t>
            </a:r>
            <a:r>
              <a:rPr kumimoji="1" lang="en-US" altLang="ko-KR" sz="1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 </a:t>
            </a:r>
            <a:r>
              <a:rPr kumimoji="1" lang="en-US" altLang="ko-KR" sz="11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</a:t>
            </a:r>
            <a:r>
              <a:rPr kumimoji="1"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S. Park, and J. Paik, "Continuous Digital Zooming Using Local Self-Similarity-Based Super-Resolution For Asymmetric Dual Camera System," </a:t>
            </a:r>
            <a:r>
              <a:rPr kumimoji="1" lang="en-US" altLang="ko-KR" sz="11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Journal of the Optical Society of America A</a:t>
            </a:r>
            <a:r>
              <a:rPr kumimoji="1"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en-US" altLang="ko-KR" sz="1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submitted for publication</a:t>
            </a:r>
            <a:r>
              <a:rPr kumimoji="1"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November 2016. (SCI)</a:t>
            </a:r>
          </a:p>
          <a:p>
            <a:pPr marL="487463" lvl="2" indent="-230400">
              <a:spcBef>
                <a:spcPts val="24"/>
              </a:spcBef>
            </a:pPr>
            <a:r>
              <a:rPr kumimoji="1" lang="en-US" altLang="ko-KR" sz="1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 </a:t>
            </a:r>
            <a:r>
              <a:rPr kumimoji="1" lang="en-US" altLang="ko-KR" sz="11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</a:t>
            </a:r>
            <a:r>
              <a:rPr kumimoji="1"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S. Yu, W. Kang, C. Park, S. Lee, and J. Paik, "Artifact-free Low-light Video Enhancement Using Temporal Similarity and Guide Map," </a:t>
            </a:r>
            <a:r>
              <a:rPr kumimoji="1" lang="en-US" altLang="ko-KR" sz="11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Trans. Industrial Electronics</a:t>
            </a:r>
            <a:r>
              <a:rPr kumimoji="1"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en-US" altLang="ko-KR" sz="1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revision for publication</a:t>
            </a:r>
            <a:r>
              <a:rPr kumimoji="1"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November 2016. </a:t>
            </a:r>
            <a:r>
              <a:rPr kumimoji="1" lang="en-US" altLang="ko-KR" sz="1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(SCI, IF 6.38)</a:t>
            </a:r>
          </a:p>
          <a:p>
            <a:pPr marL="487463" lvl="2" indent="-230400">
              <a:spcBef>
                <a:spcPts val="24"/>
              </a:spcBef>
            </a:pPr>
            <a:r>
              <a:rPr kumimoji="1" lang="en-US" altLang="ko-KR" sz="1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 </a:t>
            </a:r>
            <a:r>
              <a:rPr kumimoji="1" lang="en-US" altLang="ko-KR" sz="11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</a:t>
            </a:r>
            <a:r>
              <a:rPr kumimoji="1"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S. Yu, B. Moon, S. Park, and J. Paik, "Inverse Dark Channel Prior-based Low-light Video Enhancement and Its Application to Object Tracking," </a:t>
            </a:r>
            <a:r>
              <a:rPr kumimoji="1" lang="en-US" altLang="ko-KR" sz="11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EURASIP Journal on Image and Video Processing</a:t>
            </a:r>
            <a:r>
              <a:rPr kumimoji="1"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en-US" altLang="ko-KR" sz="1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submitted for publication</a:t>
            </a:r>
            <a:r>
              <a:rPr kumimoji="1"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October 2016. </a:t>
            </a:r>
            <a:r>
              <a:rPr kumimoji="1" lang="en-US" altLang="ko-KR" sz="1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(SCI, IF 1.06)</a:t>
            </a:r>
          </a:p>
          <a:p>
            <a:pPr marL="487463" lvl="2" indent="-230400">
              <a:spcBef>
                <a:spcPts val="24"/>
              </a:spcBef>
            </a:pPr>
            <a:r>
              <a:rPr kumimoji="1"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S, Park, B. Moon, </a:t>
            </a:r>
            <a:r>
              <a:rPr kumimoji="1" lang="en-US" altLang="ko-KR" sz="1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 </a:t>
            </a:r>
            <a:r>
              <a:rPr kumimoji="1" lang="en-US" altLang="ko-KR" sz="11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</a:t>
            </a:r>
            <a:r>
              <a:rPr kumimoji="1"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S. Yu, and J. Paik, "Low-light Image Restoration Using Bright Channel Prior-Based </a:t>
            </a:r>
            <a:r>
              <a:rPr kumimoji="1" lang="en-US" altLang="ko-KR" sz="11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Variational</a:t>
            </a:r>
            <a:r>
              <a:rPr kumimoji="1"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ko-KR" sz="11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Retinex</a:t>
            </a:r>
            <a:r>
              <a:rPr kumimoji="1"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Model," </a:t>
            </a:r>
            <a:r>
              <a:rPr kumimoji="1" lang="en-US" altLang="ko-KR" sz="11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EURASIP Journal on Image and Video Processing</a:t>
            </a:r>
            <a:r>
              <a:rPr kumimoji="1"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submitted for publication, October 2016. (SCI)</a:t>
            </a:r>
          </a:p>
          <a:p>
            <a:pPr marL="487463" lvl="2" indent="-230400">
              <a:spcBef>
                <a:spcPts val="24"/>
              </a:spcBef>
            </a:pPr>
            <a:r>
              <a:rPr kumimoji="1"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 Yu, W. Kang, </a:t>
            </a:r>
            <a:r>
              <a:rPr kumimoji="1" lang="en-US" altLang="ko-KR" sz="1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 </a:t>
            </a:r>
            <a:r>
              <a:rPr kumimoji="1" lang="en-US" altLang="ko-KR" sz="11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</a:t>
            </a:r>
            <a:r>
              <a:rPr kumimoji="1"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J. Paik, "Single Image Super-Resolution Using Locally Adaptive Multiple Linear Regression," </a:t>
            </a:r>
            <a:r>
              <a:rPr kumimoji="1" lang="en-US" altLang="ko-KR" sz="11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Journal of the Optical Society America-A: Optics, Image Science and Vision</a:t>
            </a:r>
            <a:r>
              <a:rPr kumimoji="1"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vol. 32, no. 12, pp. 2264-2275, December 2015. (SCI)</a:t>
            </a:r>
          </a:p>
          <a:p>
            <a:pPr marL="487463" lvl="2" indent="-230400">
              <a:spcBef>
                <a:spcPts val="24"/>
              </a:spcBef>
            </a:pPr>
            <a:r>
              <a:rPr kumimoji="1"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W. Kang, S. Yu, </a:t>
            </a:r>
            <a:r>
              <a:rPr kumimoji="1" lang="en-US" altLang="ko-KR" sz="1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 </a:t>
            </a:r>
            <a:r>
              <a:rPr kumimoji="1" lang="en-US" altLang="ko-KR" sz="11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</a:t>
            </a:r>
            <a:r>
              <a:rPr kumimoji="1"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J. Paik, "</a:t>
            </a:r>
            <a:r>
              <a:rPr kumimoji="1" lang="en-US" altLang="ko-KR" sz="11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Multisensor</a:t>
            </a:r>
            <a:r>
              <a:rPr kumimoji="1"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Super Resolution Using Directionally Adaptive Regularization for UAV Images," </a:t>
            </a:r>
            <a:r>
              <a:rPr kumimoji="1" lang="en-US" altLang="ko-KR" sz="11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Sensors</a:t>
            </a:r>
            <a:r>
              <a:rPr kumimoji="1"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vol. 15, no. 5, pp. 12053-12079, May 2015. (SCI-E)</a:t>
            </a:r>
            <a:br>
              <a:rPr kumimoji="1"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1" lang="en-US" altLang="ko-KR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5112" lvl="1" indent="-230400">
              <a:spcBef>
                <a:spcPts val="24"/>
              </a:spcBef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국제 학회</a:t>
            </a:r>
            <a:br>
              <a:rPr kumimoji="1" lang="en-US" altLang="ko-KR" sz="11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1" lang="en-US" altLang="ko-KR" sz="11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87463" lvl="2" indent="-230400" latinLnBrk="1">
              <a:spcBef>
                <a:spcPts val="24"/>
              </a:spcBef>
            </a:pPr>
            <a:r>
              <a:rPr kumimoji="1" lang="en-US" altLang="ko-KR" sz="1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 </a:t>
            </a:r>
            <a:r>
              <a:rPr kumimoji="1" lang="en-US" altLang="ko-KR" sz="11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</a:t>
            </a:r>
            <a:r>
              <a:rPr kumimoji="1"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S. Yu, B. Moon, S. Park and J. Paik, "</a:t>
            </a:r>
            <a:r>
              <a:rPr kumimoji="1" lang="en-US" altLang="ko-KR" sz="11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Variational</a:t>
            </a:r>
            <a:r>
              <a:rPr kumimoji="1"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Optimization based Simultaneous </a:t>
            </a:r>
            <a:r>
              <a:rPr kumimoji="1" lang="en-US" altLang="ko-KR" sz="11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Destriping</a:t>
            </a:r>
            <a:r>
              <a:rPr kumimoji="1"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1" lang="en-US" altLang="ko-KR" sz="11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Denosing</a:t>
            </a:r>
            <a:r>
              <a:rPr kumimoji="1"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Multispectral Imaging System," </a:t>
            </a:r>
            <a:r>
              <a:rPr kumimoji="1" lang="en-US" altLang="ko-KR" sz="11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Proc. IEIE Int. Conf. Electronics, Information and Communication</a:t>
            </a:r>
            <a:r>
              <a:rPr kumimoji="1"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to appear, January 2017.</a:t>
            </a:r>
          </a:p>
          <a:p>
            <a:pPr marL="487463" lvl="2" indent="-230400" latinLnBrk="1">
              <a:spcBef>
                <a:spcPts val="24"/>
              </a:spcBef>
            </a:pPr>
            <a:r>
              <a:rPr kumimoji="1"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 Park, B. Moon, </a:t>
            </a:r>
            <a:r>
              <a:rPr kumimoji="1" lang="en-US" altLang="ko-KR" sz="1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 </a:t>
            </a:r>
            <a:r>
              <a:rPr kumimoji="1" lang="en-US" altLang="ko-KR" sz="11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</a:t>
            </a:r>
            <a:r>
              <a:rPr kumimoji="1"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S. Yu, and J. Paik, "Low-light Image Enhancement Using </a:t>
            </a:r>
            <a:r>
              <a:rPr kumimoji="1" lang="en-US" altLang="ko-KR" sz="11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Variational</a:t>
            </a:r>
            <a:r>
              <a:rPr kumimoji="1"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Optimization-based </a:t>
            </a:r>
            <a:r>
              <a:rPr kumimoji="1" lang="en-US" altLang="ko-KR" sz="11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Retinex</a:t>
            </a:r>
            <a:r>
              <a:rPr kumimoji="1"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Model,"  </a:t>
            </a:r>
            <a:r>
              <a:rPr kumimoji="1" lang="en-US" altLang="ko-KR" sz="11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Proc. IEEE Int. Conf. Consumer Electronic</a:t>
            </a:r>
            <a:r>
              <a:rPr kumimoji="1"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s, to appear, January 2017. </a:t>
            </a:r>
          </a:p>
          <a:p>
            <a:pPr marL="487463" lvl="2" indent="-230400" latinLnBrk="1">
              <a:spcBef>
                <a:spcPts val="24"/>
              </a:spcBef>
            </a:pPr>
            <a:r>
              <a:rPr kumimoji="1"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 </a:t>
            </a:r>
            <a:r>
              <a:rPr kumimoji="1" lang="en-US" altLang="ko-KR" sz="11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Maik</a:t>
            </a:r>
            <a:r>
              <a:rPr kumimoji="1"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S. Yu, </a:t>
            </a:r>
            <a:r>
              <a:rPr kumimoji="1" lang="en-US" altLang="ko-KR" sz="1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 </a:t>
            </a:r>
            <a:r>
              <a:rPr kumimoji="1" lang="en-US" altLang="ko-KR" sz="11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</a:t>
            </a:r>
            <a:r>
              <a:rPr kumimoji="1"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J. Paik, "Color Reproduction Using Intensity Compensation Function for Dual Camera Systems," </a:t>
            </a:r>
            <a:r>
              <a:rPr kumimoji="1" lang="en-US" altLang="ko-KR" sz="11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Proc. IEEE/IEIE Int. Conf. Consumer Electronics - Asia 2016</a:t>
            </a:r>
            <a:r>
              <a:rPr kumimoji="1"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 pp. 258-259, October 2016.</a:t>
            </a:r>
          </a:p>
          <a:p>
            <a:pPr marL="487463" lvl="2" indent="-230400" latinLnBrk="1">
              <a:spcBef>
                <a:spcPts val="24"/>
              </a:spcBef>
            </a:pPr>
            <a:r>
              <a:rPr kumimoji="1"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 Park, B. Moon, S. Park, </a:t>
            </a:r>
            <a:r>
              <a:rPr kumimoji="1" lang="en-US" altLang="ko-KR" sz="1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 </a:t>
            </a:r>
            <a:r>
              <a:rPr kumimoji="1" lang="en-US" altLang="ko-KR" sz="11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</a:t>
            </a:r>
            <a:r>
              <a:rPr kumimoji="1"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S. Yu, and J. Paik, "Brightness and Color Correction for Dual Camera Image Registration," </a:t>
            </a:r>
            <a:r>
              <a:rPr kumimoji="1" lang="en-US" altLang="ko-KR" sz="11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Proc. IEEE/IEIE Int. Conf. Consumer Electronics - Asia 2016</a:t>
            </a:r>
            <a:r>
              <a:rPr kumimoji="1"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 pp. 492-493, October 2016 </a:t>
            </a:r>
          </a:p>
          <a:p>
            <a:pPr marL="487463" lvl="2" indent="-230400" latinLnBrk="1">
              <a:spcBef>
                <a:spcPts val="24"/>
              </a:spcBef>
            </a:pPr>
            <a:r>
              <a:rPr kumimoji="1"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Moon, S. Yu, </a:t>
            </a:r>
            <a:r>
              <a:rPr kumimoji="1" lang="en-US" altLang="ko-KR" sz="1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 </a:t>
            </a:r>
            <a:r>
              <a:rPr kumimoji="1" lang="en-US" altLang="ko-KR" sz="11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</a:t>
            </a:r>
            <a:r>
              <a:rPr kumimoji="1"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S. Park, and J. Paik, "Local Self Similarity-Based Super-Resolution for Asymmetric Dual-Camera," </a:t>
            </a:r>
            <a:r>
              <a:rPr kumimoji="1" lang="en-US" altLang="ko-KR" sz="11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Proc. IEEE 2016 Int. Conf. Consumer Electronics–Berlin</a:t>
            </a:r>
            <a:r>
              <a:rPr kumimoji="1"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accepted for publication, March 2016.</a:t>
            </a:r>
          </a:p>
          <a:p>
            <a:pPr marL="487463" lvl="2" indent="-230400" latinLnBrk="1">
              <a:spcBef>
                <a:spcPts val="24"/>
              </a:spcBef>
            </a:pPr>
            <a:r>
              <a:rPr kumimoji="1" lang="en-US" altLang="ko-KR" sz="1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 </a:t>
            </a:r>
            <a:r>
              <a:rPr kumimoji="1" lang="en-US" altLang="ko-KR" sz="11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</a:t>
            </a:r>
            <a:r>
              <a:rPr kumimoji="1"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S. Yu, W. Kang, and J. Paik, "Flicker-free Low-light Video Enhancement Using Patch-Similarity and Adaptive Accumulation</a:t>
            </a:r>
            <a:r>
              <a:rPr kumimoji="1" lang="en-US" altLang="ko-KR" sz="11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," Proc. IEEE 2016 Int. Conf. Consumer Electronics</a:t>
            </a:r>
            <a:r>
              <a:rPr kumimoji="1"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pp. 235-236, January 2016.</a:t>
            </a:r>
          </a:p>
          <a:p>
            <a:pPr marL="487463" lvl="2" indent="-230400" latinLnBrk="1">
              <a:spcBef>
                <a:spcPts val="24"/>
              </a:spcBef>
            </a:pPr>
            <a:r>
              <a:rPr kumimoji="1"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 Yu, </a:t>
            </a:r>
            <a:r>
              <a:rPr kumimoji="1" lang="en-US" altLang="ko-KR" sz="1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 </a:t>
            </a:r>
            <a:r>
              <a:rPr kumimoji="1" lang="en-US" altLang="ko-KR" sz="11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</a:t>
            </a:r>
            <a:r>
              <a:rPr kumimoji="1"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W. Kang, and J. Paik, "Low-light Image Enhancement Using Fast Adaptive Binning for Mobile Phone Cameras," </a:t>
            </a:r>
            <a:r>
              <a:rPr kumimoji="1" lang="en-US" altLang="ko-KR" sz="11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Proc. IEEE 2015 Int. Conf. Consumer Electronics-Berlin</a:t>
            </a:r>
            <a:r>
              <a:rPr kumimoji="1"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pp. 170-171, September 2015.</a:t>
            </a:r>
          </a:p>
          <a:p>
            <a:pPr marL="487463" lvl="2" indent="-230400" latinLnBrk="1">
              <a:spcBef>
                <a:spcPts val="24"/>
              </a:spcBef>
            </a:pPr>
            <a:r>
              <a:rPr kumimoji="1" lang="en-US" altLang="ko-KR" sz="1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 </a:t>
            </a:r>
            <a:r>
              <a:rPr kumimoji="1" lang="en-US" altLang="ko-KR" sz="11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</a:t>
            </a:r>
            <a:r>
              <a:rPr kumimoji="1"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S. Yu, W. Kang, and J. Paik, "Example-based Low-light Image Enhancement Using Neural Network for Driver Assistance Systems," </a:t>
            </a:r>
            <a:r>
              <a:rPr kumimoji="1" lang="en-US" altLang="ko-KR" sz="11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Proc. International Technical Conference on Circuits/Systems, Computers and Communications</a:t>
            </a:r>
            <a:r>
              <a:rPr kumimoji="1" lang="en-US" altLang="ko-KR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pp. 138-139, June 2015.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I. </a:t>
            </a:r>
            <a:r>
              <a:rPr lang="ko-KR" altLang="en-US" dirty="0">
                <a:solidFill>
                  <a:schemeClr val="bg1"/>
                </a:solidFill>
              </a:rPr>
              <a:t>연구 실적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475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97096" y="4553696"/>
                <a:ext cx="8395384" cy="7041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ko-KR" sz="2000" i="1">
                              <a:latin typeface="Cambria Math" panose="02040503050406030204" pitchFamily="18" charset="0"/>
                            </a:rPr>
                            <m:t>Ι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l-GR" altLang="ko-KR" sz="2000" i="1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d>
                      <m:sSubSup>
                        <m:sSubSup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𝑖𝑛𝑣</m:t>
                          </m:r>
                        </m:sub>
                        <m:sup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𝑖𝑛𝑣</m:t>
                                  </m:r>
                                </m:sub>
                              </m:s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sSup>
                                <m:sSup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0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ko-KR" alt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96" y="4553696"/>
                <a:ext cx="8395384" cy="70410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761499" y="3780944"/>
                <a:ext cx="3747501" cy="5815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latin typeface="+mn-ea"/>
                    <a:ea typeface="+mn-ea"/>
                  </a:rPr>
                  <a:t>Euler-Lagrange Equation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𝑬</m:t>
                        </m:r>
                      </m:num>
                      <m:den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𝒊𝒏𝒗</m:t>
                            </m:r>
                          </m:sub>
                        </m:sSub>
                      </m:den>
                    </m:f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ko-KR" sz="2000" i="1" dirty="0">
                    <a:latin typeface="Cambria Math" panose="02040503050406030204" pitchFamily="18" charset="0"/>
                  </a:rPr>
                  <a:t> </a:t>
                </a:r>
                <a:endParaRPr lang="ko-KR" alt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499" y="3780944"/>
                <a:ext cx="3747501" cy="581506"/>
              </a:xfrm>
              <a:prstGeom prst="rect">
                <a:avLst/>
              </a:prstGeom>
              <a:blipFill rotWithShape="0">
                <a:blip r:embed="rId4"/>
                <a:stretch>
                  <a:fillRect l="-3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b="0" dirty="0"/>
              <a:t>Optimization Using Split </a:t>
            </a:r>
            <a:r>
              <a:rPr lang="en-US" altLang="ko-KR" sz="1800" b="0" dirty="0" err="1"/>
              <a:t>Bregman</a:t>
            </a:r>
            <a:r>
              <a:rPr lang="en-US" altLang="ko-KR" sz="1800" b="0" dirty="0"/>
              <a:t> Iteration</a:t>
            </a:r>
            <a:endParaRPr lang="ko-KR" altLang="en-US" sz="16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III. </a:t>
            </a:r>
            <a:r>
              <a:rPr lang="ko-KR" altLang="en-US" dirty="0">
                <a:solidFill>
                  <a:schemeClr val="bg1"/>
                </a:solidFill>
              </a:rPr>
              <a:t>제안하는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방법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97096" y="2819402"/>
                <a:ext cx="8395384" cy="7182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𝑎𝑟𝑔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𝑖𝑛𝑣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𝑖𝑛𝑣</m:t>
                                      </m:r>
                                    </m:sub>
                                  </m:s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  <m:t>𝑖𝑛𝑣</m:t>
                                          </m:r>
                                        </m:sub>
                                      </m:sSub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𝐴𝑇</m:t>
                                      </m:r>
                                    </m:num>
                                    <m:den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  <m:sSub>
                                    <m:sSub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𝑖𝑛𝑣</m:t>
                                      </m:r>
                                    </m:sub>
                                  </m:s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ko-KR" alt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96" y="2819402"/>
                <a:ext cx="8395384" cy="71827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17845" y="2362202"/>
                <a:ext cx="360399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 algn="ctr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𝒊𝒏𝒗</m:t>
                        </m:r>
                      </m:sub>
                    </m:sSub>
                  </m:oMath>
                </a14:m>
                <a:r>
                  <a:rPr lang="en-US" altLang="ko-KR" sz="1400" b="1" dirty="0">
                    <a:latin typeface="+mn-ea"/>
                    <a:ea typeface="+mn-ea"/>
                  </a:rPr>
                  <a:t>-related sub-problem with </a:t>
                </a:r>
                <a14:m>
                  <m:oMath xmlns:m="http://schemas.openxmlformats.org/officeDocument/2006/math"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altLang="ko-KR" sz="1400" b="1" dirty="0">
                    <a:latin typeface="+mn-ea"/>
                    <a:ea typeface="+mn-ea"/>
                  </a:rPr>
                  <a:t> fixed</a:t>
                </a:r>
                <a:endParaRPr lang="ko-KR" altLang="en-US" sz="14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45" y="2362202"/>
                <a:ext cx="3603999" cy="307777"/>
              </a:xfrm>
              <a:prstGeom prst="rect">
                <a:avLst/>
              </a:prstGeom>
              <a:blipFill>
                <a:blip r:embed="rId6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13"/>
          <p:cNvSpPr/>
          <p:nvPr/>
        </p:nvSpPr>
        <p:spPr>
          <a:xfrm>
            <a:off x="179040" y="1371600"/>
            <a:ext cx="8785920" cy="4953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9" name="아래쪽 화살표 18"/>
          <p:cNvSpPr/>
          <p:nvPr/>
        </p:nvSpPr>
        <p:spPr>
          <a:xfrm>
            <a:off x="4381500" y="3842920"/>
            <a:ext cx="381000" cy="542925"/>
          </a:xfrm>
          <a:prstGeom prst="downArrow">
            <a:avLst>
              <a:gd name="adj1" fmla="val 37500"/>
              <a:gd name="adj2" fmla="val 261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981200" y="4724400"/>
            <a:ext cx="1035050" cy="381000"/>
          </a:xfrm>
          <a:prstGeom prst="rect">
            <a:avLst/>
          </a:prstGeom>
          <a:solidFill>
            <a:srgbClr val="FF0000">
              <a:alpha val="19000"/>
            </a:srgbClr>
          </a:solidFill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255981" y="5376446"/>
            <a:ext cx="4632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+mn-ea"/>
                <a:ea typeface="+mn-ea"/>
              </a:rPr>
              <a:t>Conjugate gradient or Fast Fourier Transform</a:t>
            </a:r>
            <a:endParaRPr lang="ko-KR" altLang="en-US" sz="1600" b="1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28600" y="1676400"/>
                <a:ext cx="8686800" cy="4278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𝑎𝑟𝑔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6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𝑖𝑛𝑣</m:t>
                                  </m:r>
                                </m:sub>
                              </m:s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𝑖𝑛𝑣</m:t>
                                      </m:r>
                                    </m:sub>
                                  </m:s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𝑖𝑛𝑣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</m:d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𝐴𝑇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/>
                          </m:sSubSup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𝑖𝑛𝑣</m:t>
                                      </m:r>
                                    </m:sub>
                                  </m:s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p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ko-KR" altLang="en-US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676400"/>
                <a:ext cx="8686800" cy="427874"/>
              </a:xfrm>
              <a:prstGeom prst="rect">
                <a:avLst/>
              </a:prstGeom>
              <a:blipFill rotWithShape="0">
                <a:blip r:embed="rId7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모서리가 둥근 직사각형 17"/>
          <p:cNvSpPr/>
          <p:nvPr/>
        </p:nvSpPr>
        <p:spPr>
          <a:xfrm>
            <a:off x="1066800" y="1676400"/>
            <a:ext cx="2438400" cy="266700"/>
          </a:xfrm>
          <a:prstGeom prst="roundRect">
            <a:avLst/>
          </a:prstGeom>
          <a:solidFill>
            <a:srgbClr val="00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4724400" y="1676400"/>
            <a:ext cx="1752600" cy="266700"/>
          </a:xfrm>
          <a:prstGeom prst="roundRect">
            <a:avLst/>
          </a:prstGeom>
          <a:solidFill>
            <a:srgbClr val="00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18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b="0" dirty="0"/>
              <a:t>Optimization Using Split </a:t>
            </a:r>
            <a:r>
              <a:rPr lang="en-US" altLang="ko-KR" sz="1800" b="0" dirty="0" err="1"/>
              <a:t>Bregman</a:t>
            </a:r>
            <a:r>
              <a:rPr lang="en-US" altLang="ko-KR" sz="1800" b="0" dirty="0"/>
              <a:t> Iteration</a:t>
            </a:r>
            <a:endParaRPr lang="ko-KR" altLang="en-US" sz="16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III. </a:t>
            </a:r>
            <a:r>
              <a:rPr lang="ko-KR" altLang="en-US" dirty="0">
                <a:solidFill>
                  <a:schemeClr val="bg1"/>
                </a:solidFill>
              </a:rPr>
              <a:t>제안하는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방법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97096" y="2978661"/>
                <a:ext cx="8395384" cy="4911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𝑎𝑟𝑔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  <m:sSub>
                                    <m:sSub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𝑖𝑛𝑣</m:t>
                                      </m:r>
                                    </m:sub>
                                  </m:s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ko-KR" alt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96" y="2978661"/>
                <a:ext cx="8395384" cy="491160"/>
              </a:xfrm>
              <a:prstGeom prst="rect">
                <a:avLst/>
              </a:prstGeom>
              <a:blipFill rotWithShape="0">
                <a:blip r:embed="rId3"/>
                <a:stretch>
                  <a:fillRect t="-1250" b="-7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47498" y="2362202"/>
                <a:ext cx="40181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 algn="ctr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altLang="ko-KR" sz="1400" b="1" dirty="0">
                    <a:latin typeface="+mn-ea"/>
                    <a:ea typeface="+mn-ea"/>
                  </a:rPr>
                  <a:t>- and b-related sub-problem with </a:t>
                </a:r>
                <a14:m>
                  <m:oMath xmlns:m="http://schemas.openxmlformats.org/officeDocument/2006/math"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altLang="ko-KR" sz="1400" b="1" dirty="0">
                    <a:latin typeface="+mn-ea"/>
                    <a:ea typeface="+mn-ea"/>
                  </a:rPr>
                  <a:t> fixed</a:t>
                </a:r>
                <a:endParaRPr lang="ko-KR" altLang="en-US" sz="14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98" y="2362202"/>
                <a:ext cx="4018152" cy="307777"/>
              </a:xfrm>
              <a:prstGeom prst="rect">
                <a:avLst/>
              </a:prstGeom>
              <a:blipFill>
                <a:blip r:embed="rId4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2816" y="4274059"/>
                <a:ext cx="8395384" cy="6915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𝑠h𝑟𝑖𝑛𝑘</m:t>
                      </m:r>
                      <m:d>
                        <m:d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𝛻</m:t>
                          </m:r>
                          <m:sSubSup>
                            <m:sSubSup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𝑖𝑛𝑣</m:t>
                              </m:r>
                            </m:sub>
                            <m:sup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f>
                            <m:f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ko-KR" alt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6" y="4274059"/>
                <a:ext cx="8395384" cy="69153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아래쪽 화살표 20"/>
          <p:cNvSpPr/>
          <p:nvPr/>
        </p:nvSpPr>
        <p:spPr>
          <a:xfrm>
            <a:off x="4381500" y="3648075"/>
            <a:ext cx="381000" cy="400050"/>
          </a:xfrm>
          <a:prstGeom prst="downArrow">
            <a:avLst>
              <a:gd name="adj1" fmla="val 37500"/>
              <a:gd name="adj2" fmla="val 261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306878" y="4462046"/>
            <a:ext cx="2456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+mn-ea"/>
                <a:ea typeface="+mn-ea"/>
              </a:rPr>
              <a:t>Soft Shrinkage method</a:t>
            </a:r>
            <a:endParaRPr lang="ko-KR" altLang="en-US" sz="1600" b="1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97096" y="5029202"/>
                <a:ext cx="8395384" cy="3977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i="1" dirty="0">
                    <a:latin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𝑠h𝑟𝑖𝑛𝑘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</m:oMath>
                </a14:m>
                <a:endParaRPr lang="ko-KR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96" y="5029202"/>
                <a:ext cx="8395384" cy="397738"/>
              </a:xfrm>
              <a:prstGeom prst="rect">
                <a:avLst/>
              </a:prstGeom>
              <a:blipFill rotWithShape="0">
                <a:blip r:embed="rId6"/>
                <a:stretch>
                  <a:fillRect t="-13846" b="-107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/>
          <p:cNvSpPr/>
          <p:nvPr/>
        </p:nvSpPr>
        <p:spPr>
          <a:xfrm>
            <a:off x="179040" y="1371600"/>
            <a:ext cx="8785920" cy="4953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2816" y="5823194"/>
                <a:ext cx="8395384" cy="349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𝛻</m:t>
                          </m:r>
                          <m:sSubSup>
                            <m:sSubSup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𝑖𝑛𝑣</m:t>
                              </m:r>
                            </m:sub>
                            <m:sup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ko-KR" alt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6" y="5823194"/>
                <a:ext cx="8395384" cy="349006"/>
              </a:xfrm>
              <a:prstGeom prst="rect">
                <a:avLst/>
              </a:prstGeom>
              <a:blipFill>
                <a:blip r:embed="rId7"/>
                <a:stretch>
                  <a:fillRect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6172200" y="5833646"/>
            <a:ext cx="2655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err="1">
                <a:latin typeface="+mn-ea"/>
                <a:ea typeface="+mn-ea"/>
              </a:rPr>
              <a:t>Bregman</a:t>
            </a:r>
            <a:r>
              <a:rPr lang="en-US" altLang="ko-KR" sz="1600" b="1" dirty="0">
                <a:latin typeface="+mn-ea"/>
                <a:ea typeface="+mn-ea"/>
              </a:rPr>
              <a:t> variable update</a:t>
            </a:r>
            <a:endParaRPr lang="ko-KR" altLang="en-US" sz="1600" b="1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28600" y="1676400"/>
                <a:ext cx="8686800" cy="4278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𝑎𝑟𝑔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6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𝑖𝑛𝑣</m:t>
                                  </m:r>
                                </m:sub>
                              </m:s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𝑖𝑛𝑣</m:t>
                                      </m:r>
                                    </m:sub>
                                  </m:s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𝑖𝑛𝑣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</m:d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𝐴𝑇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/>
                          </m:sSubSup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𝑖𝑛𝑣</m:t>
                                      </m:r>
                                    </m:sub>
                                  </m:s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p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ko-KR" altLang="en-US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676400"/>
                <a:ext cx="8686800" cy="427874"/>
              </a:xfrm>
              <a:prstGeom prst="rect">
                <a:avLst/>
              </a:prstGeom>
              <a:blipFill rotWithShape="0">
                <a:blip r:embed="rId9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모서리가 둥근 직사각형 18"/>
          <p:cNvSpPr/>
          <p:nvPr/>
        </p:nvSpPr>
        <p:spPr>
          <a:xfrm>
            <a:off x="3733800" y="1676400"/>
            <a:ext cx="762000" cy="266700"/>
          </a:xfrm>
          <a:prstGeom prst="roundRect">
            <a:avLst/>
          </a:prstGeom>
          <a:solidFill>
            <a:srgbClr val="00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4724400" y="1676400"/>
            <a:ext cx="1752600" cy="266700"/>
          </a:xfrm>
          <a:prstGeom prst="roundRect">
            <a:avLst/>
          </a:prstGeom>
          <a:solidFill>
            <a:srgbClr val="00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876800" y="2286000"/>
            <a:ext cx="3419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+mn-ea"/>
                <a:ea typeface="+mn-ea"/>
              </a:rPr>
              <a:t>★부록 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  <a:ea typeface="+mn-ea"/>
              </a:rPr>
              <a:t>B. 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  <a:ea typeface="+mn-ea"/>
              </a:rPr>
              <a:t>제안하는 에너지 함수의 최적해 전개</a:t>
            </a:r>
            <a:endParaRPr lang="en-US" altLang="ko-KR" sz="1200" b="1" dirty="0">
              <a:solidFill>
                <a:srgbClr val="FF0000"/>
              </a:solidFill>
              <a:latin typeface="+mn-ea"/>
              <a:ea typeface="+mn-ea"/>
            </a:endParaRPr>
          </a:p>
          <a:p>
            <a:r>
              <a:rPr lang="ko-KR" altLang="en-US" sz="1200" b="1" dirty="0">
                <a:solidFill>
                  <a:srgbClr val="FF0000"/>
                </a:solidFill>
                <a:latin typeface="+mn-ea"/>
                <a:ea typeface="+mn-ea"/>
              </a:rPr>
              <a:t>   내용 추가 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  <a:ea typeface="+mn-ea"/>
              </a:rPr>
              <a:t>(pp. 49-55)</a:t>
            </a:r>
            <a:endParaRPr lang="ko-KR" altLang="en-US" sz="12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09782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sz="1400" dirty="0"/>
              <a:t>정칙화 항에 대한 실험결과 및 분석</a:t>
            </a:r>
            <a:endParaRPr lang="ko-KR" altLang="en-US" sz="1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IV. </a:t>
            </a:r>
            <a:r>
              <a:rPr lang="ko-KR" altLang="en-US" dirty="0">
                <a:solidFill>
                  <a:schemeClr val="bg1"/>
                </a:solidFill>
              </a:rPr>
              <a:t>실험결과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-22860" y="5638800"/>
            <a:ext cx="91668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그림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4.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제안하는 에너지 함수의 정칙화 파라미터에 대한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PSNR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값 변화 그래프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. </a:t>
            </a:r>
          </a:p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좌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감마 보정 비율 변화에 대한 그래프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, 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</a:b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우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: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가우시안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잡음의 표준 편차 변화에 대한 그래프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35" name="그림 34" descr="F:\2016-IPIS-개인\01. Publication\1. Journal\EURASIPSignalProcessing2016\실험결과 및 코드\TIP_실험\TIP_figure_temp\figure_graph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01" y="1981198"/>
            <a:ext cx="8164338" cy="33528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1799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sz="1400" dirty="0"/>
              <a:t>정칙화 항에 대한 실험결과 및 분석</a:t>
            </a:r>
            <a:endParaRPr lang="ko-KR" altLang="en-US" sz="1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IV. </a:t>
            </a:r>
            <a:r>
              <a:rPr lang="ko-KR" altLang="en-US" dirty="0">
                <a:solidFill>
                  <a:schemeClr val="bg1"/>
                </a:solidFill>
              </a:rPr>
              <a:t>실험결과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-22860" y="5943600"/>
            <a:ext cx="9166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그림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5.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가우시안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잡음 변화와 제안하는 방법의 반복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(iteration)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횟수에 대한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PSNR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비교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34" name="그림 33" descr="F:\2016-IPIS-개인\01. Publication\1. Journal\EURASIPSignalProcessing2016\실험결과 및 코드\TIP_실험\TIP_figure_temp\figure_graph_iteration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566" y="1447800"/>
            <a:ext cx="5856868" cy="441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 5"/>
          <p:cNvCxnSpPr/>
          <p:nvPr/>
        </p:nvCxnSpPr>
        <p:spPr>
          <a:xfrm>
            <a:off x="3048000" y="1828800"/>
            <a:ext cx="0" cy="3657600"/>
          </a:xfrm>
          <a:prstGeom prst="line">
            <a:avLst/>
          </a:prstGeom>
          <a:ln w="28575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324100" y="1554480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Saturated Point</a:t>
            </a:r>
            <a:endParaRPr lang="ko-KR" altLang="en-US" sz="1400" dirty="0">
              <a:solidFill>
                <a:srgbClr val="FFC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619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586" y="1219200"/>
            <a:ext cx="3812828" cy="4572000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sz="1400" dirty="0"/>
              <a:t>정칙화 항에 대한 실험결과 및 분석</a:t>
            </a:r>
            <a:endParaRPr lang="ko-KR" altLang="en-US" sz="1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IV. </a:t>
            </a:r>
            <a:r>
              <a:rPr lang="ko-KR" altLang="en-US" dirty="0">
                <a:solidFill>
                  <a:schemeClr val="bg1"/>
                </a:solidFill>
              </a:rPr>
              <a:t>실험결과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2636409" y="2915623"/>
            <a:ext cx="4343400" cy="609600"/>
            <a:chOff x="2667000" y="3048000"/>
            <a:chExt cx="4114800" cy="609600"/>
          </a:xfrm>
        </p:grpSpPr>
        <p:sp>
          <p:nvSpPr>
            <p:cNvPr id="9" name="오른쪽 화살표 8"/>
            <p:cNvSpPr/>
            <p:nvPr/>
          </p:nvSpPr>
          <p:spPr>
            <a:xfrm>
              <a:off x="2667000" y="3048000"/>
              <a:ext cx="4114800" cy="609600"/>
            </a:xfrm>
            <a:prstGeom prst="rightArrow">
              <a:avLst>
                <a:gd name="adj1" fmla="val 50000"/>
                <a:gd name="adj2" fmla="val 58030"/>
              </a:avLst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895600" y="3200400"/>
              <a:ext cx="33756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00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anose="02020603050405020304" pitchFamily="18" charset="0"/>
                </a:rPr>
                <a:t>Edge-preserving noise reduction</a:t>
              </a:r>
              <a:endParaRPr lang="ko-KR" altLang="en-US" sz="1400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636409" y="4419600"/>
            <a:ext cx="4343400" cy="609600"/>
            <a:chOff x="2667000" y="3048000"/>
            <a:chExt cx="4114800" cy="609600"/>
          </a:xfrm>
        </p:grpSpPr>
        <p:sp>
          <p:nvSpPr>
            <p:cNvPr id="12" name="오른쪽 화살표 11"/>
            <p:cNvSpPr/>
            <p:nvPr/>
          </p:nvSpPr>
          <p:spPr>
            <a:xfrm>
              <a:off x="2667000" y="3048000"/>
              <a:ext cx="4114800" cy="609600"/>
            </a:xfrm>
            <a:prstGeom prst="rightArrow">
              <a:avLst>
                <a:gd name="adj1" fmla="val 50000"/>
                <a:gd name="adj2" fmla="val 58030"/>
              </a:avLst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895600" y="3200400"/>
              <a:ext cx="33756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00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anose="02020603050405020304" pitchFamily="18" charset="0"/>
                </a:rPr>
                <a:t>Blur</a:t>
              </a:r>
              <a:endParaRPr lang="ko-KR" altLang="en-US" sz="1400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636409" y="5334000"/>
            <a:ext cx="4343400" cy="609600"/>
            <a:chOff x="2667000" y="3048000"/>
            <a:chExt cx="4114800" cy="609600"/>
          </a:xfrm>
        </p:grpSpPr>
        <p:sp>
          <p:nvSpPr>
            <p:cNvPr id="15" name="오른쪽 화살표 14"/>
            <p:cNvSpPr/>
            <p:nvPr/>
          </p:nvSpPr>
          <p:spPr>
            <a:xfrm>
              <a:off x="2667000" y="3048000"/>
              <a:ext cx="4114800" cy="609600"/>
            </a:xfrm>
            <a:prstGeom prst="rightArrow">
              <a:avLst>
                <a:gd name="adj1" fmla="val 50000"/>
                <a:gd name="adj2" fmla="val 58030"/>
              </a:avLst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895600" y="3200400"/>
              <a:ext cx="33756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00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anose="02020603050405020304" pitchFamily="18" charset="0"/>
                </a:rPr>
                <a:t>Sharper</a:t>
              </a:r>
              <a:endParaRPr lang="ko-KR" altLang="en-US" sz="1400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-22860" y="5814536"/>
                <a:ext cx="916686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그림 </a:t>
                </a:r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6. </a:t>
                </a:r>
                <a:r>
                  <a:rPr lang="ko-KR" altLang="en-US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정칙화 파라미터 변화에 대한 영상 변화</a:t>
                </a:r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: (a) </a:t>
                </a:r>
                <a:r>
                  <a:rPr lang="ko-KR" altLang="en-US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원본 영상</a:t>
                </a:r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en-US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열화 영상</a:t>
                </a:r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en-US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기본 값으로 복원된 영상 </a:t>
                </a:r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ko-KR" altLang="en-US" sz="140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140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>
                        <a:latin typeface="Cambria Math" panose="02040503050406030204" pitchFamily="18" charset="0"/>
                        <a:ea typeface="HY헤드라인M" panose="02030600000101010101" pitchFamily="18" charset="-127"/>
                        <a:cs typeface="Times New Roman" panose="02020603050405020304" pitchFamily="18" charset="0"/>
                      </a:rPr>
                      <m:t>=10</m:t>
                    </m:r>
                  </m:oMath>
                </a14:m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ko-KR" altLang="en-US" sz="140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140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400">
                        <a:latin typeface="Cambria Math" panose="02040503050406030204" pitchFamily="18" charset="0"/>
                        <a:ea typeface="HY헤드라인M" panose="02030600000101010101" pitchFamily="18" charset="-127"/>
                        <a:cs typeface="Times New Roman" panose="02020603050405020304" pitchFamily="18" charset="0"/>
                      </a:rPr>
                      <m:t>=10</m:t>
                    </m:r>
                  </m:oMath>
                </a14:m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ko-KR" altLang="en-US" sz="140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140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1400">
                        <a:latin typeface="Cambria Math" panose="02040503050406030204" pitchFamily="18" charset="0"/>
                        <a:ea typeface="HY헤드라인M" panose="02030600000101010101" pitchFamily="18" charset="-127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ko-KR" altLang="en-US" sz="140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140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en-US" altLang="ko-KR" sz="1400">
                        <a:latin typeface="Cambria Math" panose="02040503050406030204" pitchFamily="18" charset="0"/>
                        <a:ea typeface="HY헤드라인M" panose="02030600000101010101" pitchFamily="18" charset="-127"/>
                        <a:cs typeface="Times New Roman" panose="02020603050405020304" pitchFamily="18" charset="0"/>
                      </a:rPr>
                      <m:t>=50</m:t>
                    </m:r>
                  </m:oMath>
                </a14:m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), (b)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ko-KR" altLang="en-US" sz="140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140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파라미터 변화에 대한 결과 영상</a:t>
                </a:r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, (c)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ko-KR" altLang="en-US" sz="140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140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파라미터 변화에 대한 결과 영상</a:t>
                </a:r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, (d)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ko-KR" altLang="en-US" sz="140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140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ko-KR" altLang="en-US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 파라미터 변화에 대한 </a:t>
                </a:r>
                <a:r>
                  <a:rPr lang="ko-KR" altLang="en-US" sz="1400" dirty="0" err="1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전달량</a:t>
                </a:r>
                <a:r>
                  <a:rPr lang="ko-KR" altLang="en-US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 함수 결과</a:t>
                </a:r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en-US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그리고 </a:t>
                </a:r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(e)</a:t>
                </a:r>
                <a:r>
                  <a:rPr lang="ko-KR" altLang="en-US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ko-KR" altLang="en-US" sz="140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140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ko-KR" altLang="en-US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파라미터 변화에 대한 </a:t>
                </a:r>
                <a:r>
                  <a:rPr lang="ko-KR" altLang="en-US" sz="1400" dirty="0" err="1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전달량</a:t>
                </a:r>
                <a:r>
                  <a:rPr lang="ko-KR" altLang="en-US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 함수 결과</a:t>
                </a:r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. </a:t>
                </a:r>
                <a:endParaRPr lang="ko-KR" altLang="en-US" sz="14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860" y="5814536"/>
                <a:ext cx="9166860" cy="738664"/>
              </a:xfrm>
              <a:prstGeom prst="rect">
                <a:avLst/>
              </a:prstGeom>
              <a:blipFill rotWithShape="0">
                <a:blip r:embed="rId4"/>
                <a:stretch>
                  <a:fillRect l="-133" t="-2479" b="-66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7464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/>
              <a:t>시뮬레이션 저조도 영상을 이용한 정량적 평가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IV. </a:t>
            </a:r>
            <a:r>
              <a:rPr lang="ko-KR" altLang="en-US" dirty="0">
                <a:solidFill>
                  <a:schemeClr val="bg1"/>
                </a:solidFill>
              </a:rPr>
              <a:t>실험결과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 descr="C:\Users\IPIS-SK\Pictures\figure_simul_airplain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10" y="1901780"/>
            <a:ext cx="8580812" cy="381643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08907" y="1397352"/>
                <a:ext cx="506446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 algn="ctr">
                  <a:buFont typeface="Wingdings" panose="05000000000000000000" pitchFamily="2" charset="2"/>
                  <a:buChar char="§"/>
                </a:pPr>
                <a:r>
                  <a:rPr lang="en-US" altLang="ko-KR" sz="1400" b="1" dirty="0">
                    <a:latin typeface="+mn-ea"/>
                    <a:ea typeface="+mn-ea"/>
                  </a:rPr>
                  <a:t>Noise variance</a:t>
                </a:r>
                <a:r>
                  <a:rPr lang="en-US" altLang="ko-KR" sz="1400" b="1" dirty="0"/>
                  <a:t> </a:t>
                </a:r>
                <a14:m>
                  <m:oMath xmlns:m="http://schemas.openxmlformats.org/officeDocument/2006/math">
                    <m:r>
                      <a:rPr lang="ko-KR" altLang="en-US" sz="1400" b="1" i="1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ko-KR" sz="1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b="1" i="1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altLang="ko-KR" sz="1400" b="1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ko-KR" altLang="en-US" sz="1400" b="1" dirty="0">
                    <a:latin typeface="+mn-ea"/>
                    <a:ea typeface="+mn-ea"/>
                  </a:rPr>
                  <a:t> </a:t>
                </a:r>
                <a:r>
                  <a:rPr lang="en-US" altLang="ko-KR" sz="1400" b="1" dirty="0">
                    <a:latin typeface="+mn-ea"/>
                    <a:ea typeface="+mn-ea"/>
                  </a:rPr>
                  <a:t>gamma correction with </a:t>
                </a:r>
                <a14:m>
                  <m:oMath xmlns:m="http://schemas.openxmlformats.org/officeDocument/2006/math">
                    <m:r>
                      <a:rPr lang="ko-KR" altLang="en-US" sz="1400" b="1" i="1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ko-KR" sz="1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ko-KR" sz="1400" b="1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sz="1400" b="1" i="1">
                        <a:latin typeface="Cambria Math" panose="02040503050406030204" pitchFamily="18" charset="0"/>
                      </a:rPr>
                      <m:t>𝟑𝟓</m:t>
                    </m:r>
                  </m:oMath>
                </a14:m>
                <a:endParaRPr lang="ko-KR" altLang="en-US" sz="14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07" y="1397352"/>
                <a:ext cx="5064463" cy="307777"/>
              </a:xfrm>
              <a:prstGeom prst="rect">
                <a:avLst/>
              </a:prstGeom>
              <a:blipFill>
                <a:blip r:embed="rId4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-22860" y="5791200"/>
                <a:ext cx="916686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그림 </a:t>
                </a:r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8. </a:t>
                </a:r>
                <a:r>
                  <a:rPr lang="ko-KR" altLang="en-US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시뮬레이션 저조도 영상 개선 결과</a:t>
                </a:r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: (a) </a:t>
                </a:r>
                <a:r>
                  <a:rPr lang="ko-KR" altLang="en-US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원본 영상</a:t>
                </a:r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, (b) </a:t>
                </a:r>
                <a:r>
                  <a:rPr lang="ko-KR" altLang="en-US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시뮬레이션 영상 </a:t>
                </a:r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ko-KR" altLang="en-US" sz="1400">
                        <a:latin typeface="Cambria Math" panose="02040503050406030204" pitchFamily="18" charset="0"/>
                        <a:ea typeface="HY헤드라인M" panose="02030600000101010101" pitchFamily="18" charset="-127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US" altLang="ko-KR" sz="1400">
                        <a:latin typeface="Cambria Math" panose="02040503050406030204" pitchFamily="18" charset="0"/>
                        <a:ea typeface="HY헤드라인M" panose="02030600000101010101" pitchFamily="18" charset="-127"/>
                        <a:cs typeface="Times New Roman" panose="02020603050405020304" pitchFamily="18" charset="0"/>
                      </a:rPr>
                      <m:t>=1.35</m:t>
                    </m:r>
                  </m:oMath>
                </a14:m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ko-KR" altLang="en-US" sz="1400">
                        <a:latin typeface="Cambria Math" panose="02040503050406030204" pitchFamily="18" charset="0"/>
                        <a:ea typeface="HY헤드라인M" panose="02030600000101010101" pitchFamily="18" charset="-127"/>
                        <a:cs typeface="Times New Roman" panose="02020603050405020304" pitchFamily="18" charset="0"/>
                      </a:rPr>
                      <m:t>𝜎</m:t>
                    </m:r>
                    <m:r>
                      <a:rPr lang="en-US" altLang="ko-KR" sz="1400">
                        <a:latin typeface="Cambria Math" panose="02040503050406030204" pitchFamily="18" charset="0"/>
                        <a:ea typeface="HY헤드라인M" panose="02030600000101010101" pitchFamily="18" charset="-127"/>
                        <a:cs typeface="Times New Roman" panose="02020603050405020304" pitchFamily="18" charset="0"/>
                      </a:rPr>
                      <m:t>=5</m:t>
                    </m:r>
                  </m:oMath>
                </a14:m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), (c) Chen</a:t>
                </a:r>
                <a:r>
                  <a:rPr lang="ko-KR" altLang="en-US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의 방법 </a:t>
                </a:r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[1], (d) Kim</a:t>
                </a:r>
                <a:r>
                  <a:rPr lang="ko-KR" altLang="en-US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의 방법 </a:t>
                </a:r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[2], (e) Jobson</a:t>
                </a:r>
                <a:r>
                  <a:rPr lang="ko-KR" altLang="en-US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의 방법 </a:t>
                </a:r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[4], (f) Ma</a:t>
                </a:r>
                <a:r>
                  <a:rPr lang="ko-KR" altLang="en-US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의 방법 </a:t>
                </a:r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[6], (g) Jiang</a:t>
                </a:r>
                <a:r>
                  <a:rPr lang="ko-KR" altLang="en-US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의 방법 </a:t>
                </a:r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[7], (h) </a:t>
                </a:r>
                <a:r>
                  <a:rPr lang="en-US" altLang="ko-KR" sz="1400" dirty="0" err="1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Yoo</a:t>
                </a:r>
                <a:r>
                  <a:rPr lang="ko-KR" altLang="en-US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의 방법 </a:t>
                </a:r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[11], </a:t>
                </a:r>
                <a:r>
                  <a:rPr lang="ko-KR" altLang="en-US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그리고 </a:t>
                </a:r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(</a:t>
                </a:r>
                <a:r>
                  <a:rPr lang="en-US" altLang="ko-KR" sz="1400" dirty="0" err="1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i</a:t>
                </a:r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) </a:t>
                </a:r>
                <a:r>
                  <a:rPr lang="ko-KR" altLang="en-US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제안하는 방법 </a:t>
                </a:r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ko-KR" altLang="en-US" sz="140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140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>
                        <a:latin typeface="Cambria Math" panose="02040503050406030204" pitchFamily="18" charset="0"/>
                        <a:ea typeface="HY헤드라인M" panose="02030600000101010101" pitchFamily="18" charset="-127"/>
                        <a:cs typeface="Times New Roman" panose="02020603050405020304" pitchFamily="18" charset="0"/>
                      </a:rPr>
                      <m:t>=10</m:t>
                    </m:r>
                  </m:oMath>
                </a14:m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ko-KR" altLang="en-US" sz="140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140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400">
                        <a:latin typeface="Cambria Math" panose="02040503050406030204" pitchFamily="18" charset="0"/>
                        <a:ea typeface="HY헤드라인M" panose="02030600000101010101" pitchFamily="18" charset="-127"/>
                        <a:cs typeface="Times New Roman" panose="02020603050405020304" pitchFamily="18" charset="0"/>
                      </a:rPr>
                      <m:t>=10</m:t>
                    </m:r>
                  </m:oMath>
                </a14:m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ko-KR" altLang="en-US" sz="140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140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1400">
                        <a:latin typeface="Cambria Math" panose="02040503050406030204" pitchFamily="18" charset="0"/>
                        <a:ea typeface="HY헤드라인M" panose="02030600000101010101" pitchFamily="18" charset="-127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ko-KR" altLang="en-US" sz="140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140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en-US" altLang="ko-KR" sz="1400">
                        <a:latin typeface="Cambria Math" panose="02040503050406030204" pitchFamily="18" charset="0"/>
                        <a:ea typeface="HY헤드라인M" panose="02030600000101010101" pitchFamily="18" charset="-127"/>
                        <a:cs typeface="Times New Roman" panose="02020603050405020304" pitchFamily="18" charset="0"/>
                      </a:rPr>
                      <m:t>=50</m:t>
                    </m:r>
                  </m:oMath>
                </a14:m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 ).</a:t>
                </a:r>
                <a:endParaRPr lang="ko-KR" altLang="en-US" sz="14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860" y="5791200"/>
                <a:ext cx="9166860" cy="738664"/>
              </a:xfrm>
              <a:prstGeom prst="rect">
                <a:avLst/>
              </a:prstGeom>
              <a:blipFill>
                <a:blip r:embed="rId5"/>
                <a:stretch>
                  <a:fillRect t="-2479" b="-66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7444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/>
              <a:t>시뮬레이션 저조도 영상을 이용한 정량적 평가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IV. </a:t>
            </a:r>
            <a:r>
              <a:rPr lang="ko-KR" altLang="en-US" dirty="0">
                <a:solidFill>
                  <a:schemeClr val="bg1"/>
                </a:solidFill>
              </a:rPr>
              <a:t>실험결과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905000"/>
            <a:ext cx="8584032" cy="3809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5206" y="1397352"/>
                <a:ext cx="517186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 algn="ctr">
                  <a:buFont typeface="Wingdings" panose="05000000000000000000" pitchFamily="2" charset="2"/>
                  <a:buChar char="§"/>
                </a:pPr>
                <a:r>
                  <a:rPr lang="en-US" altLang="ko-KR" sz="1400" b="1" dirty="0">
                    <a:latin typeface="+mn-ea"/>
                    <a:ea typeface="+mn-ea"/>
                  </a:rPr>
                  <a:t>Noise variance</a:t>
                </a:r>
                <a:r>
                  <a:rPr lang="en-US" altLang="ko-KR" sz="1400" b="1" dirty="0"/>
                  <a:t> </a:t>
                </a:r>
                <a14:m>
                  <m:oMath xmlns:m="http://schemas.openxmlformats.org/officeDocument/2006/math">
                    <m:r>
                      <a:rPr lang="ko-KR" altLang="en-US" sz="1400" b="1" i="1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ko-KR" sz="1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ko-KR" sz="1400" b="1" i="1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altLang="ko-KR" sz="1400" b="1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ko-KR" altLang="en-US" sz="1400" b="1" dirty="0">
                    <a:latin typeface="+mn-ea"/>
                    <a:ea typeface="+mn-ea"/>
                  </a:rPr>
                  <a:t> </a:t>
                </a:r>
                <a:r>
                  <a:rPr lang="en-US" altLang="ko-KR" sz="1400" b="1" dirty="0">
                    <a:latin typeface="+mn-ea"/>
                    <a:ea typeface="+mn-ea"/>
                  </a:rPr>
                  <a:t>gamma correction with </a:t>
                </a:r>
                <a14:m>
                  <m:oMath xmlns:m="http://schemas.openxmlformats.org/officeDocument/2006/math">
                    <m:r>
                      <a:rPr lang="ko-KR" altLang="en-US" sz="1400" b="1" i="1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ko-KR" sz="1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ko-KR" sz="1400" b="1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sz="1400" b="1" i="1">
                        <a:latin typeface="Cambria Math" panose="02040503050406030204" pitchFamily="18" charset="0"/>
                      </a:rPr>
                      <m:t>𝟑𝟓</m:t>
                    </m:r>
                  </m:oMath>
                </a14:m>
                <a:endParaRPr lang="ko-KR" altLang="en-US" sz="14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06" y="1397352"/>
                <a:ext cx="5171865" cy="307777"/>
              </a:xfrm>
              <a:prstGeom prst="rect">
                <a:avLst/>
              </a:prstGeom>
              <a:blipFill>
                <a:blip r:embed="rId4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-22860" y="5791200"/>
                <a:ext cx="916686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그림 </a:t>
                </a:r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10. </a:t>
                </a:r>
                <a:r>
                  <a:rPr lang="ko-KR" altLang="en-US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시뮬레이션 저조도 영상 개선 결과</a:t>
                </a:r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: (a) </a:t>
                </a:r>
                <a:r>
                  <a:rPr lang="ko-KR" altLang="en-US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원본 영상</a:t>
                </a:r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, (b) </a:t>
                </a:r>
                <a:r>
                  <a:rPr lang="ko-KR" altLang="en-US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시뮬레이션 영상 </a:t>
                </a:r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ko-KR" altLang="en-US" sz="1400">
                        <a:latin typeface="Cambria Math" panose="02040503050406030204" pitchFamily="18" charset="0"/>
                        <a:ea typeface="HY헤드라인M" panose="02030600000101010101" pitchFamily="18" charset="-127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US" altLang="ko-KR" sz="1400">
                        <a:latin typeface="Cambria Math" panose="02040503050406030204" pitchFamily="18" charset="0"/>
                        <a:ea typeface="HY헤드라인M" panose="02030600000101010101" pitchFamily="18" charset="-127"/>
                        <a:cs typeface="Times New Roman" panose="02020603050405020304" pitchFamily="18" charset="0"/>
                      </a:rPr>
                      <m:t>=1.35</m:t>
                    </m:r>
                  </m:oMath>
                </a14:m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ko-KR" altLang="en-US" sz="1400">
                        <a:latin typeface="Cambria Math" panose="02040503050406030204" pitchFamily="18" charset="0"/>
                        <a:ea typeface="HY헤드라인M" panose="02030600000101010101" pitchFamily="18" charset="-127"/>
                        <a:cs typeface="Times New Roman" panose="02020603050405020304" pitchFamily="18" charset="0"/>
                      </a:rPr>
                      <m:t>𝜎</m:t>
                    </m:r>
                    <m:r>
                      <a:rPr lang="en-US" altLang="ko-KR" sz="1400">
                        <a:latin typeface="Cambria Math" panose="02040503050406030204" pitchFamily="18" charset="0"/>
                        <a:ea typeface="HY헤드라인M" panose="02030600000101010101" pitchFamily="18" charset="-127"/>
                        <a:cs typeface="Times New Roman" panose="02020603050405020304" pitchFamily="18" charset="0"/>
                      </a:rPr>
                      <m:t>=5</m:t>
                    </m:r>
                  </m:oMath>
                </a14:m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), (c) Chen</a:t>
                </a:r>
                <a:r>
                  <a:rPr lang="ko-KR" altLang="en-US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의 방법 </a:t>
                </a:r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[1], (d) Kim</a:t>
                </a:r>
                <a:r>
                  <a:rPr lang="ko-KR" altLang="en-US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의 방법 </a:t>
                </a:r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[2], (e) Jobson</a:t>
                </a:r>
                <a:r>
                  <a:rPr lang="ko-KR" altLang="en-US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의 방법 </a:t>
                </a:r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[4], (f) Ma</a:t>
                </a:r>
                <a:r>
                  <a:rPr lang="ko-KR" altLang="en-US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의 방법 </a:t>
                </a:r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[6], (g) Jiang</a:t>
                </a:r>
                <a:r>
                  <a:rPr lang="ko-KR" altLang="en-US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의 방법 </a:t>
                </a:r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[7], (h) </a:t>
                </a:r>
                <a:r>
                  <a:rPr lang="en-US" altLang="ko-KR" sz="1400" dirty="0" err="1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Yoo</a:t>
                </a:r>
                <a:r>
                  <a:rPr lang="ko-KR" altLang="en-US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의 방법 </a:t>
                </a:r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[11], </a:t>
                </a:r>
                <a:r>
                  <a:rPr lang="ko-KR" altLang="en-US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그리고 </a:t>
                </a:r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(</a:t>
                </a:r>
                <a:r>
                  <a:rPr lang="en-US" altLang="ko-KR" sz="1400" dirty="0" err="1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i</a:t>
                </a:r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) </a:t>
                </a:r>
                <a:r>
                  <a:rPr lang="ko-KR" altLang="en-US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제안하는 방법 </a:t>
                </a:r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ko-KR" altLang="en-US" sz="140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140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>
                        <a:latin typeface="Cambria Math" panose="02040503050406030204" pitchFamily="18" charset="0"/>
                        <a:ea typeface="HY헤드라인M" panose="02030600000101010101" pitchFamily="18" charset="-127"/>
                        <a:cs typeface="Times New Roman" panose="02020603050405020304" pitchFamily="18" charset="0"/>
                      </a:rPr>
                      <m:t>=10</m:t>
                    </m:r>
                  </m:oMath>
                </a14:m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ko-KR" altLang="en-US" sz="140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140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400">
                        <a:latin typeface="Cambria Math" panose="02040503050406030204" pitchFamily="18" charset="0"/>
                        <a:ea typeface="HY헤드라인M" panose="02030600000101010101" pitchFamily="18" charset="-127"/>
                        <a:cs typeface="Times New Roman" panose="02020603050405020304" pitchFamily="18" charset="0"/>
                      </a:rPr>
                      <m:t>=10</m:t>
                    </m:r>
                  </m:oMath>
                </a14:m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ko-KR" altLang="en-US" sz="140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140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1400">
                        <a:latin typeface="Cambria Math" panose="02040503050406030204" pitchFamily="18" charset="0"/>
                        <a:ea typeface="HY헤드라인M" panose="02030600000101010101" pitchFamily="18" charset="-127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ko-KR" altLang="en-US" sz="140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140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en-US" altLang="ko-KR" sz="1400">
                        <a:latin typeface="Cambria Math" panose="02040503050406030204" pitchFamily="18" charset="0"/>
                        <a:ea typeface="HY헤드라인M" panose="02030600000101010101" pitchFamily="18" charset="-127"/>
                        <a:cs typeface="Times New Roman" panose="02020603050405020304" pitchFamily="18" charset="0"/>
                      </a:rPr>
                      <m:t>=50</m:t>
                    </m:r>
                  </m:oMath>
                </a14:m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 ).</a:t>
                </a:r>
                <a:endParaRPr lang="ko-KR" altLang="en-US" sz="14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860" y="5791200"/>
                <a:ext cx="9166860" cy="738664"/>
              </a:xfrm>
              <a:prstGeom prst="rect">
                <a:avLst/>
              </a:prstGeom>
              <a:blipFill>
                <a:blip r:embed="rId5"/>
                <a:stretch>
                  <a:fillRect t="-2479" b="-66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4576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b="0" dirty="0"/>
              <a:t>Experimental Results</a:t>
            </a:r>
          </a:p>
          <a:p>
            <a:pPr lvl="1"/>
            <a:endParaRPr lang="ko-KR" altLang="en-US" sz="16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IV. </a:t>
            </a:r>
            <a:r>
              <a:rPr lang="ko-KR" altLang="en-US" dirty="0">
                <a:solidFill>
                  <a:schemeClr val="bg1"/>
                </a:solidFill>
              </a:rPr>
              <a:t>실험결과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표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7989627"/>
                  </p:ext>
                </p:extLst>
              </p:nvPr>
            </p:nvGraphicFramePr>
            <p:xfrm>
              <a:off x="76204" y="781050"/>
              <a:ext cx="8991597" cy="5840702"/>
            </p:xfrm>
            <a:graphic>
              <a:graphicData uri="http://schemas.openxmlformats.org/drawingml/2006/table">
                <a:tbl>
                  <a:tblPr firstRow="1" firstCol="1" bandRow="1">
                    <a:tableStyleId>{21E4AEA4-8DFA-4A89-87EB-49C32662AFE0}</a:tableStyleId>
                  </a:tblPr>
                  <a:tblGrid>
                    <a:gridCol w="60959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8730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9896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9896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9896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98962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598962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599986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599986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599986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599986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  <a:gridCol w="599986">
                      <a:extLst>
                        <a:ext uri="{9D8B030D-6E8A-4147-A177-3AD203B41FA5}">
                          <a16:colId xmlns:a16="http://schemas.microsoft.com/office/drawing/2014/main" val="20011"/>
                        </a:ext>
                      </a:extLst>
                    </a:gridCol>
                    <a:gridCol w="599986">
                      <a:extLst>
                        <a:ext uri="{9D8B030D-6E8A-4147-A177-3AD203B41FA5}">
                          <a16:colId xmlns:a16="http://schemas.microsoft.com/office/drawing/2014/main" val="20012"/>
                        </a:ext>
                      </a:extLst>
                    </a:gridCol>
                    <a:gridCol w="599986">
                      <a:extLst>
                        <a:ext uri="{9D8B030D-6E8A-4147-A177-3AD203B41FA5}">
                          <a16:colId xmlns:a16="http://schemas.microsoft.com/office/drawing/2014/main" val="20013"/>
                        </a:ext>
                      </a:extLst>
                    </a:gridCol>
                    <a:gridCol w="599986">
                      <a:extLst>
                        <a:ext uri="{9D8B030D-6E8A-4147-A177-3AD203B41FA5}">
                          <a16:colId xmlns:a16="http://schemas.microsoft.com/office/drawing/2014/main" val="20014"/>
                        </a:ext>
                      </a:extLst>
                    </a:gridCol>
                  </a:tblGrid>
                  <a:tr h="838200">
                    <a:tc gridSpan="15">
                      <a:txBody>
                        <a:bodyPr/>
                        <a:lstStyle/>
                        <a:p>
                          <a:pPr indent="25400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Table 1. </a:t>
                          </a:r>
                          <a:r>
                            <a:rPr lang="en-US" sz="1100" b="1" kern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Comparison of the Objective Assessments using the PSNR and SSIM for the Low-light Image Enhancement Performance of the Proposed and Existing Methods with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1" i="1" kern="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𝝈</m:t>
                              </m:r>
                              <m:r>
                                <a:rPr lang="en-US" sz="1100" b="1" i="1" kern="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=</m:t>
                              </m:r>
                              <m:r>
                                <a:rPr lang="en-US" sz="1100" b="1" i="1" kern="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𝟓</m:t>
                              </m:r>
                            </m:oMath>
                          </a14:m>
                          <a:r>
                            <a:rPr lang="en-US" sz="1100" b="1" kern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 Each Test Image is Degraded by the Different Gamma Correction Ratio. </a:t>
                          </a:r>
                          <a:br>
                            <a:rPr lang="en-US" sz="1100" b="1" kern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</a:br>
                          <a:r>
                            <a:rPr lang="en-US" sz="1100" b="1" kern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From the First to Fourth Row,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1" i="1" kern="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𝜸</m:t>
                              </m:r>
                            </m:oMath>
                          </a14:m>
                          <a:r>
                            <a:rPr lang="en-US" sz="1100" b="1" kern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is Set to 1.05, 1.15, 1.25, and 1.35. </a:t>
                          </a:r>
                          <a:endParaRPr lang="ko-KR" sz="1100" b="1" kern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indent="25400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000" kern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 hMerge="1">
                      <a:txBody>
                        <a:bodyPr/>
                        <a:lstStyle/>
                        <a:p>
                          <a:pPr indent="25400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000" kern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 hMerge="1">
                      <a:txBody>
                        <a:bodyPr/>
                        <a:lstStyle/>
                        <a:p>
                          <a:pPr indent="25400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000" kern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 hMerge="1">
                      <a:txBody>
                        <a:bodyPr/>
                        <a:lstStyle/>
                        <a:p>
                          <a:pPr indent="25400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000" kern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 hMerge="1">
                      <a:txBody>
                        <a:bodyPr/>
                        <a:lstStyle/>
                        <a:p>
                          <a:pPr indent="25400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000" kern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 hMerge="1">
                      <a:txBody>
                        <a:bodyPr/>
                        <a:lstStyle/>
                        <a:p>
                          <a:pPr indent="25400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000" kern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41251">
                    <a:tc rowSpan="2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kern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80657" marR="80657" marT="0" marB="0" anchor="ctr"/>
                    </a:tc>
                    <a:tc gridSpan="2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kern="0" dirty="0">
                              <a:effectLst/>
                            </a:rPr>
                            <a:t>Chen [1]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 hMerge="1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 gridSpan="2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kern="0" dirty="0">
                              <a:effectLst/>
                            </a:rPr>
                            <a:t>Kim [2]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 hMerge="1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 gridSpan="2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kern="0" dirty="0">
                              <a:effectLst/>
                            </a:rPr>
                            <a:t>Jobson [4]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 hMerge="1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 gridSpan="2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kern="0" dirty="0">
                              <a:effectLst/>
                            </a:rPr>
                            <a:t>Ma [6]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 hMerge="1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 gridSpan="2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kern="0" dirty="0">
                              <a:effectLst/>
                            </a:rPr>
                            <a:t>Jiang [7]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 hMerge="1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 gridSpan="2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kern="0" dirty="0" err="1">
                              <a:effectLst/>
                            </a:rPr>
                            <a:t>Yoo</a:t>
                          </a:r>
                          <a:r>
                            <a:rPr lang="en-US" sz="1100" b="1" kern="0" dirty="0">
                              <a:effectLst/>
                            </a:rPr>
                            <a:t> [11]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 hMerge="1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 gridSpan="2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kern="0" dirty="0">
                              <a:effectLst/>
                            </a:rPr>
                            <a:t>Proposed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 hMerge="1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41251">
                    <a:tc vMerge="1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kern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PSNR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SSIM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PSNR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SSIM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PSNR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SSIM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PSNR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SSIM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PSNR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SSIM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PSNR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SSIM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PSNR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SSIM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70000">
                    <a:tc rowSpan="4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26.66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0.724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19.35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0.640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18.28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0.557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22.10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0.767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19.96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0.661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14.05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0.549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19.44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0.695</a:t>
                          </a:r>
                          <a:endParaRPr lang="ko-KR" sz="1100" b="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0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21.28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0.528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18.81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0.506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17.86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0.477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21.02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0.633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18.80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0.463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13.62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0.479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20.81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0.720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70000">
                    <a:tc vMerge="1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17.69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0.371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17.92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0.381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17.16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0.380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19.98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0.495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20.28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0.418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13.69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0.398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22.36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0.754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70000">
                    <a:tc vMerge="1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15.43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0.259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16.89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0.284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16.15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0.285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18.94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0.372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18.65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0.378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13.63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0.311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19.90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0.727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70000">
                    <a:tc rowSpan="4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28.96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0.812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24.56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0.791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18.81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0.621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20.46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0.733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18.56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0.688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14.99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0.531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18.81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0.614</a:t>
                          </a:r>
                          <a:endParaRPr lang="ko-KR" sz="1100" b="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270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22.96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0.670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23.39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0.683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18.53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0.576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19.52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0.626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19.27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0.593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14.77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0.511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19.91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0.645</a:t>
                          </a:r>
                          <a:endParaRPr lang="ko-KR" sz="1100" b="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270000">
                    <a:tc vMerge="1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19.10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0.531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21.80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0.574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18.06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0.512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18.66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0.519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18.43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0.512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14.55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0.447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20.00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0.648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270000">
                    <a:tc vMerge="1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16.48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0.416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20.02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0.471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17.40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0.439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17.82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0.422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17.92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0.407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14.37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0.374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17.70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0.613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270000">
                    <a:tc rowSpan="4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24.50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0.569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13.57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0.340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15.88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0.478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24.63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0.737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20.38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0.650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12.60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0.365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21.18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0.733</a:t>
                          </a:r>
                          <a:endParaRPr lang="ko-KR" sz="1100" b="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270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18.14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0.343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13.25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14.99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0.340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22.82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0.573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18.83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0.481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12.08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21.92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0.748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270000">
                    <a:tc vMerge="1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15.31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12.98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0.195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13.92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0.239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21.12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0.422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18.63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0.369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11.98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0.149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22.98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0.767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270000">
                    <a:tc vMerge="1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13.26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0.183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12.64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0.160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12.92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0.178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19.55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0.303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17.84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0.268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12.22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0.103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23.93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0.791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270000">
                    <a:tc rowSpan="4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25.92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0.696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20.48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0.671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17.73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0.531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23.52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0.761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20.27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0.703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14.22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0.545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21.41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0.765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270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21.28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0.521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19.68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0.526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17.37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0.452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22.71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0.630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20.49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0.592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13.86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0.488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22.33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0.763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270000">
                    <a:tc vMerge="1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18.27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0.386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18.68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0.400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16.74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0.367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20.83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0.495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19.39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0.461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13.73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0.411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21.44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0.728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  <a:tr h="270000">
                    <a:tc vMerge="1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16.30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0.288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17.71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0.307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15.99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0.294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19.55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0.377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19.50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0.364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13.49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0.329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18.29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0.627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표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7989627"/>
                  </p:ext>
                </p:extLst>
              </p:nvPr>
            </p:nvGraphicFramePr>
            <p:xfrm>
              <a:off x="76204" y="781050"/>
              <a:ext cx="8991597" cy="5840702"/>
            </p:xfrm>
            <a:graphic>
              <a:graphicData uri="http://schemas.openxmlformats.org/drawingml/2006/table">
                <a:tbl>
                  <a:tblPr firstRow="1" firstCol="1" bandRow="1">
                    <a:tableStyleId>{21E4AEA4-8DFA-4A89-87EB-49C32662AFE0}</a:tableStyleId>
                  </a:tblPr>
                  <a:tblGrid>
                    <a:gridCol w="609598"/>
                    <a:gridCol w="587301"/>
                    <a:gridCol w="598962"/>
                    <a:gridCol w="598962"/>
                    <a:gridCol w="598962"/>
                    <a:gridCol w="598962"/>
                    <a:gridCol w="598962"/>
                    <a:gridCol w="599986"/>
                    <a:gridCol w="599986"/>
                    <a:gridCol w="599986"/>
                    <a:gridCol w="599986"/>
                    <a:gridCol w="599986"/>
                    <a:gridCol w="599986"/>
                    <a:gridCol w="599986"/>
                    <a:gridCol w="599986"/>
                  </a:tblGrid>
                  <a:tr h="838200">
                    <a:tc gridSpan="15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 rotWithShape="0">
                          <a:blip r:embed="rId3"/>
                          <a:stretch>
                            <a:fillRect l="-68" t="-725" r="-271" b="-60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indent="25400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000" kern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 hMerge="1">
                      <a:txBody>
                        <a:bodyPr/>
                        <a:lstStyle/>
                        <a:p>
                          <a:pPr indent="25400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000" kern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 hMerge="1">
                      <a:txBody>
                        <a:bodyPr/>
                        <a:lstStyle/>
                        <a:p>
                          <a:pPr indent="25400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000" kern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 hMerge="1">
                      <a:txBody>
                        <a:bodyPr/>
                        <a:lstStyle/>
                        <a:p>
                          <a:pPr indent="25400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000" kern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 hMerge="1">
                      <a:txBody>
                        <a:bodyPr/>
                        <a:lstStyle/>
                        <a:p>
                          <a:pPr indent="25400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000" kern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 hMerge="1">
                      <a:txBody>
                        <a:bodyPr/>
                        <a:lstStyle/>
                        <a:p>
                          <a:pPr indent="25400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000" kern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</a:tr>
                  <a:tr h="341251">
                    <a:tc rowSpan="2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kern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80657" marR="80657" marT="0" marB="0" anchor="ctr"/>
                    </a:tc>
                    <a:tc gridSpan="2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kern="0" dirty="0" smtClean="0">
                              <a:effectLst/>
                            </a:rPr>
                            <a:t>Chen </a:t>
                          </a:r>
                          <a:r>
                            <a:rPr lang="en-US" sz="1100" b="1" kern="0" dirty="0" smtClean="0">
                              <a:effectLst/>
                            </a:rPr>
                            <a:t>[1]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 hMerge="1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 gridSpan="2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kern="0" dirty="0" smtClean="0">
                              <a:effectLst/>
                            </a:rPr>
                            <a:t>Kim </a:t>
                          </a:r>
                          <a:r>
                            <a:rPr lang="en-US" sz="1100" b="1" kern="0" dirty="0" smtClean="0">
                              <a:effectLst/>
                            </a:rPr>
                            <a:t>[2]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 hMerge="1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 gridSpan="2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kern="0" dirty="0" smtClean="0">
                              <a:effectLst/>
                            </a:rPr>
                            <a:t>Jobson </a:t>
                          </a:r>
                          <a:r>
                            <a:rPr lang="en-US" sz="1100" b="1" kern="0" dirty="0" smtClean="0">
                              <a:effectLst/>
                            </a:rPr>
                            <a:t>[4]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 hMerge="1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 gridSpan="2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kern="0" dirty="0" smtClean="0">
                              <a:effectLst/>
                            </a:rPr>
                            <a:t>Ma </a:t>
                          </a:r>
                          <a:r>
                            <a:rPr lang="en-US" sz="1100" b="1" kern="0" dirty="0" smtClean="0">
                              <a:effectLst/>
                            </a:rPr>
                            <a:t>[6]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 hMerge="1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 gridSpan="2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kern="0" dirty="0" smtClean="0">
                              <a:effectLst/>
                            </a:rPr>
                            <a:t>Jiang </a:t>
                          </a:r>
                          <a:r>
                            <a:rPr lang="en-US" sz="1100" b="1" kern="0" dirty="0" smtClean="0">
                              <a:effectLst/>
                            </a:rPr>
                            <a:t>[7]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 hMerge="1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 gridSpan="2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kern="0" dirty="0" err="1" smtClean="0">
                              <a:effectLst/>
                            </a:rPr>
                            <a:t>Yoo</a:t>
                          </a:r>
                          <a:r>
                            <a:rPr lang="en-US" sz="1100" b="1" kern="0" dirty="0" smtClean="0">
                              <a:effectLst/>
                            </a:rPr>
                            <a:t> </a:t>
                          </a:r>
                          <a:r>
                            <a:rPr lang="en-US" sz="1100" b="1" kern="0" dirty="0" smtClean="0">
                              <a:effectLst/>
                            </a:rPr>
                            <a:t>[11]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 hMerge="1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 gridSpan="2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kern="0" dirty="0" smtClean="0">
                              <a:effectLst/>
                            </a:rPr>
                            <a:t>Proposed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 hMerge="1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</a:tr>
                  <a:tr h="341251">
                    <a:tc vMerge="1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kern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PSNR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SSIM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PSNR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SSIM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PSNR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SSIM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PSNR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SSIM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PSNR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SSIM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PSNR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SSIM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PSNR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SSIM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</a:tr>
                  <a:tr h="270000">
                    <a:tc rowSpan="4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26.66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0.724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19.35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0.640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18.28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0.557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22.10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0.767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19.96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0.661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14.05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0.549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19.44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0.695</a:t>
                          </a:r>
                          <a:endParaRPr lang="ko-KR" sz="1100" b="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0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21.28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0.528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18.81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0.506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17.86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0.477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21.02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0.633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18.80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0.463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13.62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0.479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20.81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0.720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0000">
                    <a:tc vMerge="1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17.69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0.371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17.92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0.381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17.16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0.380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19.98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0.495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20.28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0.418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13.69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0.398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22.36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0.754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0000">
                    <a:tc vMerge="1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15.43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0.259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16.89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0.284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16.15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0.285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18.94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0.372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18.65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0.378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13.63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0.311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19.90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0.727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0000">
                    <a:tc rowSpan="4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28.96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0.812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24.56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0.791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18.81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0.621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20.46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0.733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18.56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0.688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14.99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0.531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18.81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0.614</a:t>
                          </a:r>
                          <a:endParaRPr lang="ko-KR" sz="1100" b="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0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22.96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0.670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23.39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0.683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18.53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0.576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19.52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0.626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19.27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0.593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14.77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0.511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19.91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0.645</a:t>
                          </a:r>
                          <a:endParaRPr lang="ko-KR" sz="1100" b="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0000">
                    <a:tc vMerge="1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19.10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0.531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21.80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0.574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18.06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0.512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18.66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0.519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18.43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0.512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14.55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0.447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20.00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0.648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0000">
                    <a:tc vMerge="1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16.48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0.416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20.02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0.471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17.40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0.439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17.82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0.422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17.92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0.407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14.37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0.374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17.70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0.613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0000">
                    <a:tc rowSpan="4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24.50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0.569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13.57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0.340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15.88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0.478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24.63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0.737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20.38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0.650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12.60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0.365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21.18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0.733</a:t>
                          </a:r>
                          <a:endParaRPr lang="ko-KR" sz="1100" b="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0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18.14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0.343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13.25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14.99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0.340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22.82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0.573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18.83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0.481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12.08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21.92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0.748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0000">
                    <a:tc vMerge="1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15.31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12.98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0.195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13.92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0.239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21.12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0.422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18.63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0.369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11.98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0.149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22.98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0.767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0000">
                    <a:tc vMerge="1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13.26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0.183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12.64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0.160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12.92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0.178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19.55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0.303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17.84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0.268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12.22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0.103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23.93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0.791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0000">
                    <a:tc rowSpan="4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25.92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0.696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20.48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0.671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17.73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0.531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23.52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0.761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20.27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0.703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14.22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0.545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21.41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0.765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0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21.28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0.521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19.68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0.526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17.37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0.452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22.71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0.630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20.49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0.592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13.86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0.488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22.33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0.763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0000">
                    <a:tc vMerge="1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18.27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0.386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18.68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0.400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16.74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0.367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20.83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0.495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19.39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0.461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13.73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0.411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21.44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0.728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0000">
                    <a:tc vMerge="1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16.30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0.288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17.71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0.307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15.99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0.294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19.55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0.377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19.50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0.364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13.49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0.329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18.29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0.627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2514600"/>
            <a:ext cx="533400" cy="5334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3581400"/>
            <a:ext cx="533400" cy="5334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4648200"/>
            <a:ext cx="533400" cy="5334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715000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144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b="0" dirty="0"/>
              <a:t>Experimental Results</a:t>
            </a:r>
          </a:p>
          <a:p>
            <a:pPr lvl="1"/>
            <a:endParaRPr lang="ko-KR" altLang="en-US" sz="16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IV. </a:t>
            </a:r>
            <a:r>
              <a:rPr lang="ko-KR" altLang="en-US" dirty="0">
                <a:solidFill>
                  <a:schemeClr val="bg1"/>
                </a:solidFill>
              </a:rPr>
              <a:t>실험결과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표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7901842"/>
                  </p:ext>
                </p:extLst>
              </p:nvPr>
            </p:nvGraphicFramePr>
            <p:xfrm>
              <a:off x="76204" y="781050"/>
              <a:ext cx="8991597" cy="5840702"/>
            </p:xfrm>
            <a:graphic>
              <a:graphicData uri="http://schemas.openxmlformats.org/drawingml/2006/table">
                <a:tbl>
                  <a:tblPr firstRow="1" firstCol="1" bandRow="1">
                    <a:tableStyleId>{21E4AEA4-8DFA-4A89-87EB-49C32662AFE0}</a:tableStyleId>
                  </a:tblPr>
                  <a:tblGrid>
                    <a:gridCol w="60959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8730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9896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9896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9896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98962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598962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599986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599986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599986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599986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  <a:gridCol w="599986">
                      <a:extLst>
                        <a:ext uri="{9D8B030D-6E8A-4147-A177-3AD203B41FA5}">
                          <a16:colId xmlns:a16="http://schemas.microsoft.com/office/drawing/2014/main" val="20011"/>
                        </a:ext>
                      </a:extLst>
                    </a:gridCol>
                    <a:gridCol w="599986">
                      <a:extLst>
                        <a:ext uri="{9D8B030D-6E8A-4147-A177-3AD203B41FA5}">
                          <a16:colId xmlns:a16="http://schemas.microsoft.com/office/drawing/2014/main" val="20012"/>
                        </a:ext>
                      </a:extLst>
                    </a:gridCol>
                    <a:gridCol w="599986">
                      <a:extLst>
                        <a:ext uri="{9D8B030D-6E8A-4147-A177-3AD203B41FA5}">
                          <a16:colId xmlns:a16="http://schemas.microsoft.com/office/drawing/2014/main" val="20013"/>
                        </a:ext>
                      </a:extLst>
                    </a:gridCol>
                    <a:gridCol w="599986">
                      <a:extLst>
                        <a:ext uri="{9D8B030D-6E8A-4147-A177-3AD203B41FA5}">
                          <a16:colId xmlns:a16="http://schemas.microsoft.com/office/drawing/2014/main" val="20014"/>
                        </a:ext>
                      </a:extLst>
                    </a:gridCol>
                  </a:tblGrid>
                  <a:tr h="838200">
                    <a:tc gridSpan="15">
                      <a:txBody>
                        <a:bodyPr/>
                        <a:lstStyle/>
                        <a:p>
                          <a:pPr indent="25400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Table 2. </a:t>
                          </a:r>
                          <a:r>
                            <a:rPr lang="en-US" sz="1100" b="1" kern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Comparison of the Objective Assessments using the PSNR and SSIM for the Low-light Image Enhancement Performance of the Proposed and Existing Methods with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1" i="1" kern="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𝝈</m:t>
                              </m:r>
                              <m:r>
                                <a:rPr lang="en-US" sz="1100" b="1" i="1" kern="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=</m:t>
                              </m:r>
                              <m:r>
                                <a:rPr lang="en-US" sz="1100" b="1" i="1" kern="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𝟏𝟓</m:t>
                              </m:r>
                            </m:oMath>
                          </a14:m>
                          <a:r>
                            <a:rPr lang="en-US" sz="1100" b="1" kern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 Each Test Image is Degraded by the Different Gamma Correction Ratio. </a:t>
                          </a:r>
                          <a:br>
                            <a:rPr lang="en-US" sz="1100" b="1" kern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</a:br>
                          <a:r>
                            <a:rPr lang="en-US" sz="1100" b="1" kern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From the First to Fourth Row,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1" i="1" kern="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𝜸</m:t>
                              </m:r>
                            </m:oMath>
                          </a14:m>
                          <a:r>
                            <a:rPr lang="en-US" sz="1100" b="1" kern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is Set to 1.05, 1.15, 1.25, and 1.35. </a:t>
                          </a:r>
                          <a:endParaRPr lang="ko-KR" sz="1100" b="1" kern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indent="25400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000" kern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 hMerge="1">
                      <a:txBody>
                        <a:bodyPr/>
                        <a:lstStyle/>
                        <a:p>
                          <a:pPr indent="25400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000" kern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 hMerge="1">
                      <a:txBody>
                        <a:bodyPr/>
                        <a:lstStyle/>
                        <a:p>
                          <a:pPr indent="25400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000" kern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 hMerge="1">
                      <a:txBody>
                        <a:bodyPr/>
                        <a:lstStyle/>
                        <a:p>
                          <a:pPr indent="25400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000" kern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 hMerge="1">
                      <a:txBody>
                        <a:bodyPr/>
                        <a:lstStyle/>
                        <a:p>
                          <a:pPr indent="25400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000" kern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 hMerge="1">
                      <a:txBody>
                        <a:bodyPr/>
                        <a:lstStyle/>
                        <a:p>
                          <a:pPr indent="25400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000" kern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41251">
                    <a:tc rowSpan="2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kern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80657" marR="80657" marT="0" marB="0" anchor="ctr"/>
                    </a:tc>
                    <a:tc gridSpan="2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kern="0" dirty="0">
                              <a:effectLst/>
                            </a:rPr>
                            <a:t>Chen [1]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 hMerge="1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 gridSpan="2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kern="0" dirty="0">
                              <a:effectLst/>
                            </a:rPr>
                            <a:t>Kim [2]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 hMerge="1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 gridSpan="2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kern="0" dirty="0">
                              <a:effectLst/>
                            </a:rPr>
                            <a:t>Jobson [4]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 hMerge="1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 gridSpan="2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kern="0" dirty="0">
                              <a:effectLst/>
                            </a:rPr>
                            <a:t>Ma [6]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 hMerge="1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 gridSpan="2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kern="0" dirty="0">
                              <a:effectLst/>
                            </a:rPr>
                            <a:t>Jiang [7]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 hMerge="1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 gridSpan="2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kern="0" dirty="0" err="1">
                              <a:effectLst/>
                            </a:rPr>
                            <a:t>Yoo</a:t>
                          </a:r>
                          <a:r>
                            <a:rPr lang="en-US" sz="1100" b="1" kern="0" dirty="0">
                              <a:effectLst/>
                            </a:rPr>
                            <a:t> [11]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 hMerge="1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 gridSpan="2">
                      <a:txBody>
                        <a:bodyPr/>
                        <a:lstStyle/>
                        <a:p>
                          <a:pPr marL="0" indent="0" algn="ctr" defTabSz="914400" rtl="0" eaLnBrk="1" latinLnBrk="1" hangingPunct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kern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Proposed</a:t>
                          </a:r>
                          <a:endParaRPr lang="ko-KR" sz="1100" b="1" kern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80657" marR="80657" marT="0" marB="0" anchor="ctr"/>
                    </a:tc>
                    <a:tc hMerge="1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41251">
                    <a:tc vMerge="1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kern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PSNR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SSIM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PSNR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SSIM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PSNR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SSIM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PSNR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SSIM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PSNR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SSIM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PSNR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SSIM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PSNR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SSIM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70000">
                    <a:tc rowSpan="4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20.95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0.349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17.21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0.314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16.72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0.323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19.86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0.384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17.40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0.275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14.66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0.431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19.77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0.702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0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16.87</a:t>
                          </a:r>
                          <a:endParaRPr lang="ko-KR" sz="1100" b="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0.205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15.65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0.200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15.16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0.203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17.75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0.235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14.81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0.154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14.63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0.291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21.58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0.728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70000">
                    <a:tc vMerge="1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13.45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0.124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14.09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0.133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13.86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0.132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15.74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0.143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12.60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0.097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14.89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0.205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22.82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0.722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70000">
                    <a:tc vMerge="1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11.37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0.078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12.81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0.092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12.87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0.091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13.89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0.090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10.85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0.068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14.95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0.153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18.89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0.590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70000">
                    <a:tc rowSpan="4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21.90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0.506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20.61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0.502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17.65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0.450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18.88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0.450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16.69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0.418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15.16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0.428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19.21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0.623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270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17.50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0.350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17.89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0.360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16.38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0.336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17.10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0.316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15.90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0.302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15.38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0.360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20.32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0.649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270000">
                    <a:tc vMerge="1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14.10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0.228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15.52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0.252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14.93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0.235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15.35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0.218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12.92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0.190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15.02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0.270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20.00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0.635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270000">
                    <a:tc vMerge="1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11.82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0.148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13.71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0.177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13.69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0.168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13.72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0.151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12.09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0.140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14.99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0.220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16.88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0.536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270000">
                    <a:tc rowSpan="4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19.89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0.293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12.83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0.180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13.60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0.213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20.85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0.333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18.45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0.283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13.66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20.64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0.715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270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15.16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0.170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12.18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0.135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12.29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0.140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18.00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0.199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16.33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0.167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13.86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0.145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21.41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0.730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270000">
                    <a:tc vMerge="1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12.58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0.111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11.38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0.099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11.44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0.095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15.47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0.122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12.34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0.094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14.08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0.105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22.73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0.748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270000">
                    <a:tc vMerge="1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10.74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0.076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10.64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0.073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10.90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0.069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13.33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0.079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11.84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0.069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13.89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0.081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22.97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0.725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270000">
                    <a:tc rowSpan="4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21.00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0.341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18.19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0.318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16.32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0.311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20.57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0.380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18.50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0.336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14.67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0.427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21.59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0.770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270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17.15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0.211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16.42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0.210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15.07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0.212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18.21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0.236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16.28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0.194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14.81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0.309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22.60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0.762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270000">
                    <a:tc vMerge="1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14.25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0.136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14.72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0.143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13.91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0.140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16.08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0.149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14.81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0.127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14.69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0.219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21.59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0.706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  <a:tr h="270000">
                    <a:tc vMerge="1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12.21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0.089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13.31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0.101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12.95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0.098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14.20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0.098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11.61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0.076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14.57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0.163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17.85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0.534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표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7901842"/>
                  </p:ext>
                </p:extLst>
              </p:nvPr>
            </p:nvGraphicFramePr>
            <p:xfrm>
              <a:off x="76204" y="781050"/>
              <a:ext cx="8991597" cy="5840702"/>
            </p:xfrm>
            <a:graphic>
              <a:graphicData uri="http://schemas.openxmlformats.org/drawingml/2006/table">
                <a:tbl>
                  <a:tblPr firstRow="1" firstCol="1" bandRow="1">
                    <a:tableStyleId>{21E4AEA4-8DFA-4A89-87EB-49C32662AFE0}</a:tableStyleId>
                  </a:tblPr>
                  <a:tblGrid>
                    <a:gridCol w="609598"/>
                    <a:gridCol w="587301"/>
                    <a:gridCol w="598962"/>
                    <a:gridCol w="598962"/>
                    <a:gridCol w="598962"/>
                    <a:gridCol w="598962"/>
                    <a:gridCol w="598962"/>
                    <a:gridCol w="599986"/>
                    <a:gridCol w="599986"/>
                    <a:gridCol w="599986"/>
                    <a:gridCol w="599986"/>
                    <a:gridCol w="599986"/>
                    <a:gridCol w="599986"/>
                    <a:gridCol w="599986"/>
                    <a:gridCol w="599986"/>
                  </a:tblGrid>
                  <a:tr h="838200">
                    <a:tc gridSpan="15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 rotWithShape="0">
                          <a:blip r:embed="rId3"/>
                          <a:stretch>
                            <a:fillRect l="-68" t="-725" r="-271" b="-60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indent="25400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000" kern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 hMerge="1">
                      <a:txBody>
                        <a:bodyPr/>
                        <a:lstStyle/>
                        <a:p>
                          <a:pPr indent="25400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000" kern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 hMerge="1">
                      <a:txBody>
                        <a:bodyPr/>
                        <a:lstStyle/>
                        <a:p>
                          <a:pPr indent="25400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000" kern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 hMerge="1">
                      <a:txBody>
                        <a:bodyPr/>
                        <a:lstStyle/>
                        <a:p>
                          <a:pPr indent="25400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000" kern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 hMerge="1">
                      <a:txBody>
                        <a:bodyPr/>
                        <a:lstStyle/>
                        <a:p>
                          <a:pPr indent="25400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000" kern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 hMerge="1">
                      <a:txBody>
                        <a:bodyPr/>
                        <a:lstStyle/>
                        <a:p>
                          <a:pPr indent="25400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000" kern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</a:tr>
                  <a:tr h="341251">
                    <a:tc rowSpan="2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kern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80657" marR="80657" marT="0" marB="0" anchor="ctr"/>
                    </a:tc>
                    <a:tc gridSpan="2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kern="0" dirty="0" smtClean="0">
                              <a:effectLst/>
                            </a:rPr>
                            <a:t>Chen [1]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 hMerge="1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 gridSpan="2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kern="0" dirty="0" smtClean="0">
                              <a:effectLst/>
                            </a:rPr>
                            <a:t>Kim [2]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 hMerge="1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 gridSpan="2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kern="0" dirty="0" smtClean="0">
                              <a:effectLst/>
                            </a:rPr>
                            <a:t>Jobson [4]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 hMerge="1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 gridSpan="2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kern="0" dirty="0" smtClean="0">
                              <a:effectLst/>
                            </a:rPr>
                            <a:t>Ma [6]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 hMerge="1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 gridSpan="2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kern="0" dirty="0" smtClean="0">
                              <a:effectLst/>
                            </a:rPr>
                            <a:t>Jiang [7]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 hMerge="1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 gridSpan="2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kern="0" dirty="0" err="1" smtClean="0">
                              <a:effectLst/>
                            </a:rPr>
                            <a:t>Yoo</a:t>
                          </a:r>
                          <a:r>
                            <a:rPr lang="en-US" sz="1100" b="1" kern="0" dirty="0" smtClean="0">
                              <a:effectLst/>
                            </a:rPr>
                            <a:t> [11]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 hMerge="1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 gridSpan="2">
                      <a:txBody>
                        <a:bodyPr/>
                        <a:lstStyle/>
                        <a:p>
                          <a:pPr marL="0" indent="0" algn="ctr" defTabSz="914400" rtl="0" eaLnBrk="1" latinLnBrk="1" hangingPunct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kern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Proposed</a:t>
                          </a:r>
                          <a:endParaRPr lang="ko-KR" sz="1100" b="1" kern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80657" marR="80657" marT="0" marB="0" anchor="ctr"/>
                    </a:tc>
                    <a:tc hMerge="1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</a:tr>
                  <a:tr h="341251">
                    <a:tc vMerge="1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kern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PSNR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SSIM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PSNR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SSIM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PSNR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SSIM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PSNR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SSIM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PSNR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SSIM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PSNR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SSIM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PSNR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SSIM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</a:tr>
                  <a:tr h="270000">
                    <a:tc rowSpan="4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20.95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0.349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17.21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0.314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16.72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0.323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19.86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0.384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17.40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0.275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14.66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0.431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19.77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0.702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0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16.87</a:t>
                          </a:r>
                          <a:endParaRPr lang="ko-KR" sz="1100" b="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0.205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15.65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0.200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15.16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0.203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17.75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0.235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14.81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0.154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14.63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0.291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21.58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0.728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0000">
                    <a:tc vMerge="1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13.45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0.124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14.09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0.133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13.86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0.132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15.74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0.143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12.60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0.097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14.89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0.205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22.82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0.722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0000">
                    <a:tc vMerge="1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11.37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0.078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12.81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0.092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12.87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0.091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13.89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0.090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10.85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0.068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14.95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0.153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18.89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0.590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0000">
                    <a:tc rowSpan="4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21.90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0.506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20.61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0.502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17.65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0.450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18.88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0.450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16.69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0.418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15.16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0.428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19.21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0.623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0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17.50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0.350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17.89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0.360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16.38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0.336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17.10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0.316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15.90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0.302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15.38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0.360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20.32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0.649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0000">
                    <a:tc vMerge="1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14.10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0.228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15.52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0.252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14.93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0.235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15.35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0.218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12.92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0.190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15.02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0.270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20.00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0.635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0000">
                    <a:tc vMerge="1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11.82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0.148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13.71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0.177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13.69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0.168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13.72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0.151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12.09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0.140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14.99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0.220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16.88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0.536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0000">
                    <a:tc rowSpan="4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19.89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0.293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12.83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0.180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13.60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0.213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20.85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0.333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18.45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0.283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13.66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0.241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20.64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0.715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0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15.16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0.170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12.18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0.135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12.29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0.140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18.00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0.199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16.33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0.167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13.86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0.145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21.41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0.730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0000">
                    <a:tc vMerge="1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12.58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0.111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11.38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0.099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11.44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0.095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15.47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0.122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12.34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0.094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14.08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0.105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22.73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0.748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0000">
                    <a:tc vMerge="1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10.74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0.076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10.64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0.073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10.90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0.069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13.33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0.079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11.84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0.069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13.89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0.081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22.97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0.725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0000">
                    <a:tc rowSpan="4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21.00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0.341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18.19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0.318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16.32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0.311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20.57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0.380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18.50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0.336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14.67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0.427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21.59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0.770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0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17.15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0.211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16.42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0.210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15.07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0.212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18.21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0.236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16.28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0.194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14.81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0.309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22.60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0.762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0000">
                    <a:tc vMerge="1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14.25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0.136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14.72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0.143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13.91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0.140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16.08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0.149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14.81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0.127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14.69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0.219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21.59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0.706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0000">
                    <a:tc vMerge="1"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80657" marR="80657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12.21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0.089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13.31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0.101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12.95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0.098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14.20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0.098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11.61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0.076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14.57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0.163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17.85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  <a:tabLst/>
                          </a:pPr>
                          <a:r>
                            <a:rPr lang="en-US" altLang="ko-KR" sz="1100" b="1" kern="100" dirty="0" smtClean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0.534</a:t>
                          </a:r>
                          <a:endParaRPr lang="ko-KR" sz="1100" b="1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2514600"/>
            <a:ext cx="533400" cy="5334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3581400"/>
            <a:ext cx="533400" cy="5334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4648200"/>
            <a:ext cx="533400" cy="5334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715000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73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/>
              <a:t>실제 저조도 영상을 이용한 정성적 평가</a:t>
            </a:r>
            <a:endParaRPr lang="ko-KR" altLang="en-US" sz="16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IV. </a:t>
            </a:r>
            <a:r>
              <a:rPr lang="ko-KR" altLang="en-US" dirty="0">
                <a:solidFill>
                  <a:schemeClr val="bg1"/>
                </a:solidFill>
              </a:rPr>
              <a:t>실험결과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404755" y="33528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ea typeface="HY헤드라인M" pitchFamily="18" charset="-127"/>
                <a:cs typeface="Times New Roman" panose="02020603050405020304" pitchFamily="18" charset="0"/>
              </a:rPr>
              <a:t>(a)</a:t>
            </a:r>
            <a:endParaRPr lang="ko-KR" altLang="en-US" dirty="0">
              <a:latin typeface="Times New Roman" panose="02020603050405020304" pitchFamily="18" charset="0"/>
              <a:ea typeface="HY헤드라인M" pitchFamily="18" charset="-127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320511" y="335280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ea typeface="HY헤드라인M" pitchFamily="18" charset="-127"/>
                <a:cs typeface="Times New Roman" panose="02020603050405020304" pitchFamily="18" charset="0"/>
              </a:rPr>
              <a:t>(b)</a:t>
            </a:r>
            <a:endParaRPr lang="ko-KR" altLang="en-US" dirty="0">
              <a:latin typeface="Times New Roman" panose="02020603050405020304" pitchFamily="18" charset="0"/>
              <a:ea typeface="HY헤드라인M" pitchFamily="18" charset="-127"/>
              <a:cs typeface="Times New Roman" panose="020206030504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245390" y="33528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ea typeface="HY헤드라인M" pitchFamily="18" charset="-127"/>
                <a:cs typeface="Times New Roman" panose="02020603050405020304" pitchFamily="18" charset="0"/>
              </a:rPr>
              <a:t>(c)</a:t>
            </a:r>
            <a:endParaRPr lang="ko-KR" altLang="en-US" dirty="0">
              <a:latin typeface="Times New Roman" panose="02020603050405020304" pitchFamily="18" charset="0"/>
              <a:ea typeface="HY헤드라인M" pitchFamily="18" charset="-127"/>
              <a:cs typeface="Times New Roman" panose="02020603050405020304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165990" y="335280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ea typeface="HY헤드라인M" pitchFamily="18" charset="-127"/>
                <a:cs typeface="Times New Roman" panose="02020603050405020304" pitchFamily="18" charset="0"/>
              </a:rPr>
              <a:t>(d)</a:t>
            </a:r>
            <a:endParaRPr lang="ko-KR" altLang="en-US" dirty="0">
              <a:latin typeface="Times New Roman" panose="02020603050405020304" pitchFamily="18" charset="0"/>
              <a:ea typeface="HY헤드라인M" pitchFamily="18" charset="-127"/>
              <a:cs typeface="Times New Roman" panose="020206030504050203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404752" y="553249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ea typeface="HY헤드라인M" pitchFamily="18" charset="-127"/>
                <a:cs typeface="Times New Roman" panose="02020603050405020304" pitchFamily="18" charset="0"/>
              </a:rPr>
              <a:t>(e)</a:t>
            </a:r>
            <a:endParaRPr lang="ko-KR" altLang="en-US" dirty="0">
              <a:latin typeface="Times New Roman" panose="02020603050405020304" pitchFamily="18" charset="0"/>
              <a:ea typeface="HY헤드라인M" pitchFamily="18" charset="-127"/>
              <a:cs typeface="Times New Roman" panose="02020603050405020304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339749" y="553249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ea typeface="HY헤드라인M" pitchFamily="18" charset="-127"/>
                <a:cs typeface="Times New Roman" panose="02020603050405020304" pitchFamily="18" charset="0"/>
              </a:rPr>
              <a:t>(f)</a:t>
            </a:r>
            <a:endParaRPr lang="ko-KR" altLang="en-US" dirty="0">
              <a:latin typeface="Times New Roman" panose="02020603050405020304" pitchFamily="18" charset="0"/>
              <a:ea typeface="HY헤드라인M" pitchFamily="18" charset="-127"/>
              <a:cs typeface="Times New Roman" panose="02020603050405020304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238972" y="553249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ea typeface="HY헤드라인M" pitchFamily="18" charset="-127"/>
                <a:cs typeface="Times New Roman" panose="02020603050405020304" pitchFamily="18" charset="0"/>
              </a:rPr>
              <a:t>(g)</a:t>
            </a:r>
            <a:endParaRPr lang="ko-KR" altLang="en-US" dirty="0">
              <a:latin typeface="Times New Roman" panose="02020603050405020304" pitchFamily="18" charset="0"/>
              <a:ea typeface="HY헤드라인M" pitchFamily="18" charset="-127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" y="5874540"/>
                <a:ext cx="91440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그림 </a:t>
                </a:r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11. </a:t>
                </a:r>
                <a:r>
                  <a:rPr lang="ko-KR" altLang="en-US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실제 저조도 영상 개선 결과</a:t>
                </a:r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: (a) </a:t>
                </a:r>
                <a:r>
                  <a:rPr lang="ko-KR" altLang="en-US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실제 저조도 영상</a:t>
                </a:r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, (b) Chen</a:t>
                </a:r>
                <a:r>
                  <a:rPr lang="ko-KR" altLang="en-US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의 방법 </a:t>
                </a:r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[1], (c) Kim</a:t>
                </a:r>
                <a:r>
                  <a:rPr lang="ko-KR" altLang="en-US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의 방법 </a:t>
                </a:r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[2], (d) Jobson</a:t>
                </a:r>
                <a:r>
                  <a:rPr lang="ko-KR" altLang="en-US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의 방법 </a:t>
                </a:r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[4], (e) Ma</a:t>
                </a:r>
                <a:r>
                  <a:rPr lang="ko-KR" altLang="en-US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의 방법 </a:t>
                </a:r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[6], (f) Jiang</a:t>
                </a:r>
                <a:r>
                  <a:rPr lang="ko-KR" altLang="en-US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의 방법 </a:t>
                </a:r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[7], (g) </a:t>
                </a:r>
                <a:r>
                  <a:rPr lang="en-US" altLang="ko-KR" sz="1400" dirty="0" err="1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Yoo</a:t>
                </a:r>
                <a:r>
                  <a:rPr lang="ko-KR" altLang="en-US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의 방법 </a:t>
                </a:r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[11], </a:t>
                </a:r>
                <a:r>
                  <a:rPr lang="ko-KR" altLang="en-US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그리고 </a:t>
                </a:r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(h) </a:t>
                </a:r>
                <a:r>
                  <a:rPr lang="ko-KR" altLang="en-US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제안하는 방법 </a:t>
                </a:r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ko-KR" altLang="en-US" sz="140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140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>
                        <a:latin typeface="Cambria Math" panose="02040503050406030204" pitchFamily="18" charset="0"/>
                        <a:ea typeface="HY헤드라인M" panose="02030600000101010101" pitchFamily="18" charset="-127"/>
                        <a:cs typeface="Times New Roman" panose="02020603050405020304" pitchFamily="18" charset="0"/>
                      </a:rPr>
                      <m:t>=5</m:t>
                    </m:r>
                  </m:oMath>
                </a14:m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ko-KR" altLang="en-US" sz="140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140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400">
                        <a:latin typeface="Cambria Math" panose="02040503050406030204" pitchFamily="18" charset="0"/>
                        <a:ea typeface="HY헤드라인M" panose="02030600000101010101" pitchFamily="18" charset="-127"/>
                        <a:cs typeface="Times New Roman" panose="02020603050405020304" pitchFamily="18" charset="0"/>
                      </a:rPr>
                      <m:t>=10</m:t>
                    </m:r>
                  </m:oMath>
                </a14:m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ko-KR" altLang="en-US" sz="140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140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1400">
                        <a:latin typeface="Cambria Math" panose="02040503050406030204" pitchFamily="18" charset="0"/>
                        <a:ea typeface="HY헤드라인M" panose="02030600000101010101" pitchFamily="18" charset="-127"/>
                        <a:cs typeface="Times New Roman" panose="02020603050405020304" pitchFamily="18" charset="0"/>
                      </a:rPr>
                      <m:t>=10</m:t>
                    </m:r>
                  </m:oMath>
                </a14:m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ko-KR" altLang="en-US" sz="140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140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en-US" altLang="ko-KR" sz="1400">
                        <a:latin typeface="Cambria Math" panose="02040503050406030204" pitchFamily="18" charset="0"/>
                        <a:ea typeface="HY헤드라인M" panose="02030600000101010101" pitchFamily="18" charset="-127"/>
                        <a:cs typeface="Times New Roman" panose="02020603050405020304" pitchFamily="18" charset="0"/>
                      </a:rPr>
                      <m:t>=20</m:t>
                    </m:r>
                  </m:oMath>
                </a14:m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).</a:t>
                </a:r>
                <a:endParaRPr lang="ko-KR" altLang="en-US" sz="14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5874540"/>
                <a:ext cx="9144000" cy="738664"/>
              </a:xfrm>
              <a:prstGeom prst="rect">
                <a:avLst/>
              </a:prstGeom>
              <a:blipFill>
                <a:blip r:embed="rId3"/>
                <a:stretch>
                  <a:fillRect l="-200" t="-1653" r="-133" b="-66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8" name="그림 6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18" y="1524000"/>
            <a:ext cx="1903956" cy="1903956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211" y="2535666"/>
            <a:ext cx="877440" cy="87744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71" name="직사각형 70"/>
          <p:cNvSpPr/>
          <p:nvPr/>
        </p:nvSpPr>
        <p:spPr>
          <a:xfrm>
            <a:off x="1207670" y="2390798"/>
            <a:ext cx="312221" cy="2781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13" y="1524000"/>
            <a:ext cx="1903956" cy="1903956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383" y="2535666"/>
            <a:ext cx="877440" cy="87744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75" name="직사각형 74"/>
          <p:cNvSpPr/>
          <p:nvPr/>
        </p:nvSpPr>
        <p:spPr>
          <a:xfrm>
            <a:off x="3136632" y="2390798"/>
            <a:ext cx="312221" cy="2781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707" y="1524000"/>
            <a:ext cx="1903956" cy="1903956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743" y="2535666"/>
            <a:ext cx="877440" cy="87744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79" name="직사각형 78"/>
          <p:cNvSpPr/>
          <p:nvPr/>
        </p:nvSpPr>
        <p:spPr>
          <a:xfrm>
            <a:off x="5052059" y="2390798"/>
            <a:ext cx="312221" cy="2781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183" y="1524000"/>
            <a:ext cx="1903956" cy="1903956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077" y="2533560"/>
            <a:ext cx="877440" cy="87744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83" name="직사각형 82"/>
          <p:cNvSpPr/>
          <p:nvPr/>
        </p:nvSpPr>
        <p:spPr>
          <a:xfrm>
            <a:off x="6976535" y="2388692"/>
            <a:ext cx="312221" cy="2781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68" y="3681961"/>
            <a:ext cx="1903956" cy="1903956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38" y="4691521"/>
            <a:ext cx="877440" cy="87744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87" name="직사각형 86"/>
          <p:cNvSpPr/>
          <p:nvPr/>
        </p:nvSpPr>
        <p:spPr>
          <a:xfrm>
            <a:off x="1214487" y="4546653"/>
            <a:ext cx="312221" cy="2781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681961"/>
            <a:ext cx="1903956" cy="1903956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836" y="4691521"/>
            <a:ext cx="877440" cy="87744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91" name="직사각형 90"/>
          <p:cNvSpPr/>
          <p:nvPr/>
        </p:nvSpPr>
        <p:spPr>
          <a:xfrm>
            <a:off x="3125152" y="4546653"/>
            <a:ext cx="312221" cy="2781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848" y="3681961"/>
            <a:ext cx="1903956" cy="1903956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718" y="4690618"/>
            <a:ext cx="877440" cy="87744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95" name="직사각형 94"/>
          <p:cNvSpPr/>
          <p:nvPr/>
        </p:nvSpPr>
        <p:spPr>
          <a:xfrm>
            <a:off x="5054967" y="4534320"/>
            <a:ext cx="312221" cy="2781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802" y="3681961"/>
            <a:ext cx="1903956" cy="1903956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838" y="4690618"/>
            <a:ext cx="877440" cy="87744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99" name="직사각형 98"/>
          <p:cNvSpPr/>
          <p:nvPr/>
        </p:nvSpPr>
        <p:spPr>
          <a:xfrm>
            <a:off x="6974154" y="4534320"/>
            <a:ext cx="312221" cy="2781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7164797" y="553249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ea typeface="HY헤드라인M" pitchFamily="18" charset="-127"/>
                <a:cs typeface="Times New Roman" panose="02020603050405020304" pitchFamily="18" charset="0"/>
              </a:rPr>
              <a:t>(h)</a:t>
            </a:r>
            <a:endParaRPr lang="ko-KR" altLang="en-US" dirty="0">
              <a:latin typeface="Times New Roman" panose="02020603050405020304" pitchFamily="18" charset="0"/>
              <a:ea typeface="HY헤드라인M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542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00"/>
              </a:spcBef>
            </a:pPr>
            <a:r>
              <a:rPr lang="ko-KR" altLang="en-US" sz="1600" b="0" dirty="0"/>
              <a:t>연구의 중요성</a:t>
            </a:r>
            <a:endParaRPr lang="en-US" altLang="ko-KR" sz="1600" b="0" dirty="0"/>
          </a:p>
          <a:p>
            <a:pPr lvl="1">
              <a:spcBef>
                <a:spcPts val="700"/>
              </a:spcBef>
            </a:pPr>
            <a:r>
              <a:rPr lang="ko-KR" altLang="en-US" sz="1200" dirty="0"/>
              <a:t>저조도 환경에서는 빛의 신호가 약하기 때문에 </a:t>
            </a:r>
            <a:r>
              <a:rPr lang="ko-KR" altLang="en-US" sz="1200" dirty="0">
                <a:solidFill>
                  <a:srgbClr val="0000FF"/>
                </a:solidFill>
              </a:rPr>
              <a:t>낮은 </a:t>
            </a:r>
            <a:r>
              <a:rPr lang="en-US" altLang="ko-KR" sz="1200" dirty="0">
                <a:solidFill>
                  <a:srgbClr val="0000FF"/>
                </a:solidFill>
              </a:rPr>
              <a:t>SNR(Signal-to-Noise Ratio)</a:t>
            </a:r>
            <a:r>
              <a:rPr lang="ko-KR" altLang="en-US" sz="1200" dirty="0"/>
              <a:t>의 영상을 획득함</a:t>
            </a:r>
            <a:r>
              <a:rPr lang="en-US" altLang="ko-KR" sz="1200" dirty="0"/>
              <a:t>.</a:t>
            </a:r>
          </a:p>
          <a:p>
            <a:pPr lvl="1">
              <a:spcBef>
                <a:spcPts val="700"/>
              </a:spcBef>
            </a:pPr>
            <a:r>
              <a:rPr lang="ko-KR" altLang="en-US" sz="1200" dirty="0"/>
              <a:t>영상의 밝기 신호 개선 시</a:t>
            </a:r>
            <a:r>
              <a:rPr lang="en-US" altLang="ko-KR" sz="1200" dirty="0"/>
              <a:t>, </a:t>
            </a:r>
            <a:r>
              <a:rPr lang="ko-KR" altLang="en-US" sz="1200" dirty="0">
                <a:solidFill>
                  <a:srgbClr val="0000FF"/>
                </a:solidFill>
              </a:rPr>
              <a:t>잡음 성분</a:t>
            </a:r>
            <a:r>
              <a:rPr lang="ko-KR" altLang="en-US" sz="1200" dirty="0"/>
              <a:t>이 함께 </a:t>
            </a:r>
            <a:r>
              <a:rPr lang="ko-KR" altLang="en-US" sz="1200" dirty="0">
                <a:solidFill>
                  <a:srgbClr val="0000FF"/>
                </a:solidFill>
              </a:rPr>
              <a:t>증폭</a:t>
            </a:r>
            <a:r>
              <a:rPr lang="ko-KR" altLang="en-US" sz="1200" dirty="0"/>
              <a:t>되는 문제가 발생함</a:t>
            </a:r>
            <a:r>
              <a:rPr lang="en-US" altLang="ko-KR" sz="1200" dirty="0"/>
              <a:t>.</a:t>
            </a:r>
          </a:p>
          <a:p>
            <a:pPr lvl="1">
              <a:spcBef>
                <a:spcPts val="700"/>
              </a:spcBef>
            </a:pPr>
            <a:r>
              <a:rPr lang="ko-KR" altLang="en-US" sz="1200" dirty="0">
                <a:solidFill>
                  <a:srgbClr val="0000FF"/>
                </a:solidFill>
              </a:rPr>
              <a:t>높은 </a:t>
            </a:r>
            <a:r>
              <a:rPr lang="en-US" altLang="ko-KR" sz="1200" dirty="0">
                <a:solidFill>
                  <a:srgbClr val="0000FF"/>
                </a:solidFill>
              </a:rPr>
              <a:t>SNR</a:t>
            </a:r>
            <a:r>
              <a:rPr lang="ko-KR" altLang="en-US" sz="1200" dirty="0">
                <a:solidFill>
                  <a:srgbClr val="0000FF"/>
                </a:solidFill>
              </a:rPr>
              <a:t>을 갖는 고품질의 영상으로 복원</a:t>
            </a:r>
            <a:r>
              <a:rPr lang="ko-KR" altLang="en-US" sz="1200" dirty="0"/>
              <a:t>하기 위한 </a:t>
            </a:r>
            <a:r>
              <a:rPr lang="ko-KR" altLang="en-US" sz="1200" dirty="0">
                <a:solidFill>
                  <a:srgbClr val="0000FF"/>
                </a:solidFill>
              </a:rPr>
              <a:t>효율적인 방법</a:t>
            </a:r>
            <a:r>
              <a:rPr lang="ko-KR" altLang="en-US" sz="1200" dirty="0"/>
              <a:t>이 필요함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endParaRPr lang="en-US" altLang="ko-KR" sz="1200" dirty="0"/>
          </a:p>
          <a:p>
            <a:r>
              <a:rPr lang="ko-KR" altLang="en-US" sz="1600" b="0" dirty="0"/>
              <a:t>연구 목표</a:t>
            </a:r>
            <a:endParaRPr lang="en-US" altLang="ko-KR" sz="1600" b="0" dirty="0"/>
          </a:p>
          <a:p>
            <a:pPr lvl="1">
              <a:spcBef>
                <a:spcPts val="700"/>
              </a:spcBef>
            </a:pPr>
            <a:r>
              <a:rPr lang="ko-KR" altLang="en-US" sz="1200" dirty="0"/>
              <a:t>저조도 환경에서 </a:t>
            </a:r>
            <a:r>
              <a:rPr lang="ko-KR" altLang="en-US" sz="1200" dirty="0">
                <a:solidFill>
                  <a:srgbClr val="0000FF"/>
                </a:solidFill>
              </a:rPr>
              <a:t>대비 개선</a:t>
            </a:r>
            <a:r>
              <a:rPr lang="ko-KR" altLang="en-US" sz="1200" dirty="0"/>
              <a:t>과 </a:t>
            </a:r>
            <a:r>
              <a:rPr lang="ko-KR" altLang="en-US" sz="1200" dirty="0">
                <a:solidFill>
                  <a:srgbClr val="0000FF"/>
                </a:solidFill>
              </a:rPr>
              <a:t>잡음제거</a:t>
            </a:r>
            <a:r>
              <a:rPr lang="ko-KR" altLang="en-US" sz="1200" dirty="0"/>
              <a:t>를 동시적으로 수행하는 </a:t>
            </a:r>
            <a:r>
              <a:rPr lang="ko-KR" altLang="en-US" sz="1200" dirty="0">
                <a:solidFill>
                  <a:srgbClr val="0000FF"/>
                </a:solidFill>
              </a:rPr>
              <a:t>새로운 에너지함수</a:t>
            </a:r>
            <a:r>
              <a:rPr lang="ko-KR" altLang="en-US" sz="1200" dirty="0"/>
              <a:t> 제안</a:t>
            </a:r>
            <a:endParaRPr lang="en-US" altLang="ko-KR" sz="1200" dirty="0"/>
          </a:p>
          <a:p>
            <a:pPr lvl="1">
              <a:spcBef>
                <a:spcPts val="700"/>
              </a:spcBef>
            </a:pPr>
            <a:r>
              <a:rPr lang="ko-KR" altLang="en-US" sz="1200" dirty="0"/>
              <a:t>새로운 변분법 기반의 저조도 영상 복원 방법 제안</a:t>
            </a:r>
            <a:endParaRPr lang="en-US" altLang="ko-KR" sz="1200" dirty="0"/>
          </a:p>
          <a:p>
            <a:pPr lvl="1">
              <a:spcBef>
                <a:spcPts val="700"/>
              </a:spcBef>
            </a:pPr>
            <a:endParaRPr lang="en-US" altLang="ko-KR" sz="12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I. </a:t>
            </a:r>
            <a:r>
              <a:rPr lang="ko-KR" altLang="en-US" dirty="0">
                <a:solidFill>
                  <a:schemeClr val="bg1"/>
                </a:solidFill>
              </a:rPr>
              <a:t>연구 목표 및 중요성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4840" y="6059844"/>
            <a:ext cx="1827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(a) Low-light image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2" y="3276600"/>
            <a:ext cx="2196000" cy="164378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982" y="4955836"/>
            <a:ext cx="1061580" cy="1061580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1" y="4955836"/>
            <a:ext cx="1061580" cy="106158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765" y="3276600"/>
            <a:ext cx="2196000" cy="1643789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3997348" y="4004324"/>
            <a:ext cx="311522" cy="312068"/>
          </a:xfrm>
          <a:prstGeom prst="rect">
            <a:avLst/>
          </a:pr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955" y="4955836"/>
            <a:ext cx="1061580" cy="1061580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194" y="4955836"/>
            <a:ext cx="1061580" cy="106158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738" y="3276600"/>
            <a:ext cx="2196000" cy="1643789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928" y="4955836"/>
            <a:ext cx="1061580" cy="1061580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493" y="4955836"/>
            <a:ext cx="1061580" cy="106158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11" y="3276600"/>
            <a:ext cx="2196000" cy="1643789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901" y="4955836"/>
            <a:ext cx="1061580" cy="1061580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40" y="4955836"/>
            <a:ext cx="1061580" cy="106158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58" name="TextBox 57"/>
          <p:cNvSpPr txBox="1"/>
          <p:nvPr/>
        </p:nvSpPr>
        <p:spPr>
          <a:xfrm>
            <a:off x="2361321" y="6059844"/>
            <a:ext cx="2138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(b) Jiang’s method [7]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718253" y="6059844"/>
            <a:ext cx="1968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(c) Ma’s method [6]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985417" y="6059844"/>
            <a:ext cx="1978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(d) Proposed method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417821" y="3783229"/>
            <a:ext cx="311522" cy="31206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1752600" y="4004324"/>
            <a:ext cx="311522" cy="312068"/>
          </a:xfrm>
          <a:prstGeom prst="rect">
            <a:avLst/>
          </a:pr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173073" y="3783229"/>
            <a:ext cx="311522" cy="31206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6288444" y="4004324"/>
            <a:ext cx="311522" cy="312068"/>
          </a:xfrm>
          <a:prstGeom prst="rect">
            <a:avLst/>
          </a:pr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4708917" y="3783229"/>
            <a:ext cx="311522" cy="31206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8554422" y="4004324"/>
            <a:ext cx="311522" cy="312068"/>
          </a:xfrm>
          <a:prstGeom prst="rect">
            <a:avLst/>
          </a:pr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6974895" y="3783229"/>
            <a:ext cx="311522" cy="31206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444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/>
              <a:t>실제 저조도 영상을 이용한 정성적 평가</a:t>
            </a:r>
            <a:endParaRPr lang="ko-KR" altLang="en-US" sz="16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IV. </a:t>
            </a:r>
            <a:r>
              <a:rPr lang="ko-KR" altLang="en-US" dirty="0">
                <a:solidFill>
                  <a:schemeClr val="bg1"/>
                </a:solidFill>
              </a:rPr>
              <a:t>실험결과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18" y="1524000"/>
            <a:ext cx="1903956" cy="1903956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11" y="2535666"/>
            <a:ext cx="877440" cy="8774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</p:pic>
      <p:sp>
        <p:nvSpPr>
          <p:cNvPr id="71" name="직사각형 70"/>
          <p:cNvSpPr/>
          <p:nvPr/>
        </p:nvSpPr>
        <p:spPr>
          <a:xfrm>
            <a:off x="1946813" y="2064541"/>
            <a:ext cx="326707" cy="3015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13" y="1524000"/>
            <a:ext cx="1903956" cy="1903956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783" y="2535666"/>
            <a:ext cx="877440" cy="8774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</p:pic>
      <p:sp>
        <p:nvSpPr>
          <p:cNvPr id="75" name="직사각형 74"/>
          <p:cNvSpPr/>
          <p:nvPr/>
        </p:nvSpPr>
        <p:spPr>
          <a:xfrm>
            <a:off x="3875775" y="2064541"/>
            <a:ext cx="326707" cy="3015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707" y="1524000"/>
            <a:ext cx="1903956" cy="1903956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143" y="2535666"/>
            <a:ext cx="877440" cy="8774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</p:pic>
      <p:sp>
        <p:nvSpPr>
          <p:cNvPr id="79" name="직사각형 78"/>
          <p:cNvSpPr/>
          <p:nvPr/>
        </p:nvSpPr>
        <p:spPr>
          <a:xfrm>
            <a:off x="5791202" y="2064541"/>
            <a:ext cx="326707" cy="3015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183" y="1524000"/>
            <a:ext cx="1903956" cy="1903956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477" y="2533560"/>
            <a:ext cx="877440" cy="8774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</p:pic>
      <p:sp>
        <p:nvSpPr>
          <p:cNvPr id="83" name="직사각형 82"/>
          <p:cNvSpPr/>
          <p:nvPr/>
        </p:nvSpPr>
        <p:spPr>
          <a:xfrm>
            <a:off x="7715678" y="2062435"/>
            <a:ext cx="326707" cy="3015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68" y="3681961"/>
            <a:ext cx="1903956" cy="1903956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38" y="4691521"/>
            <a:ext cx="877440" cy="8774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</p:pic>
      <p:sp>
        <p:nvSpPr>
          <p:cNvPr id="87" name="직사각형 86"/>
          <p:cNvSpPr/>
          <p:nvPr/>
        </p:nvSpPr>
        <p:spPr>
          <a:xfrm>
            <a:off x="1953630" y="4220396"/>
            <a:ext cx="326707" cy="3015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681961"/>
            <a:ext cx="1903956" cy="1903956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236" y="4691521"/>
            <a:ext cx="877440" cy="8774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</p:pic>
      <p:sp>
        <p:nvSpPr>
          <p:cNvPr id="91" name="직사각형 90"/>
          <p:cNvSpPr/>
          <p:nvPr/>
        </p:nvSpPr>
        <p:spPr>
          <a:xfrm>
            <a:off x="3864295" y="4220396"/>
            <a:ext cx="326707" cy="3015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848" y="3681961"/>
            <a:ext cx="1903956" cy="1903956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118" y="4690618"/>
            <a:ext cx="877440" cy="8774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</p:pic>
      <p:sp>
        <p:nvSpPr>
          <p:cNvPr id="95" name="직사각형 94"/>
          <p:cNvSpPr/>
          <p:nvPr/>
        </p:nvSpPr>
        <p:spPr>
          <a:xfrm>
            <a:off x="5794110" y="4208063"/>
            <a:ext cx="326707" cy="3015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802" y="3681961"/>
            <a:ext cx="1903956" cy="1903956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238" y="4690618"/>
            <a:ext cx="877440" cy="8774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</p:pic>
      <p:sp>
        <p:nvSpPr>
          <p:cNvPr id="99" name="직사각형 98"/>
          <p:cNvSpPr/>
          <p:nvPr/>
        </p:nvSpPr>
        <p:spPr>
          <a:xfrm>
            <a:off x="7713297" y="4208063"/>
            <a:ext cx="326707" cy="3015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" y="5874540"/>
                <a:ext cx="91440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그림 </a:t>
                </a:r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12. </a:t>
                </a:r>
                <a:r>
                  <a:rPr lang="ko-KR" altLang="en-US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실제 저조도 영상 개선 결과</a:t>
                </a:r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: (a) </a:t>
                </a:r>
                <a:r>
                  <a:rPr lang="ko-KR" altLang="en-US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실제 저조도 영상</a:t>
                </a:r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, (b) Chen</a:t>
                </a:r>
                <a:r>
                  <a:rPr lang="ko-KR" altLang="en-US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의 방법 </a:t>
                </a:r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[1], (c) Kim</a:t>
                </a:r>
                <a:r>
                  <a:rPr lang="ko-KR" altLang="en-US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의 방법 </a:t>
                </a:r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[2], (d) Jobson</a:t>
                </a:r>
                <a:r>
                  <a:rPr lang="ko-KR" altLang="en-US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의 방법 </a:t>
                </a:r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[4], (e) Ma</a:t>
                </a:r>
                <a:r>
                  <a:rPr lang="ko-KR" altLang="en-US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의 방법 </a:t>
                </a:r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[6], (f) Jiang</a:t>
                </a:r>
                <a:r>
                  <a:rPr lang="ko-KR" altLang="en-US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의 방법 </a:t>
                </a:r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[7], (g) </a:t>
                </a:r>
                <a:r>
                  <a:rPr lang="en-US" altLang="ko-KR" sz="1400" dirty="0" err="1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Yoo</a:t>
                </a:r>
                <a:r>
                  <a:rPr lang="ko-KR" altLang="en-US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의 방법 </a:t>
                </a:r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[11], </a:t>
                </a:r>
                <a:r>
                  <a:rPr lang="ko-KR" altLang="en-US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그리고 </a:t>
                </a:r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(h) </a:t>
                </a:r>
                <a:r>
                  <a:rPr lang="ko-KR" altLang="en-US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제안하는 방법 </a:t>
                </a:r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ko-KR" altLang="en-US" sz="140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140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>
                        <a:latin typeface="Cambria Math" panose="02040503050406030204" pitchFamily="18" charset="0"/>
                        <a:ea typeface="HY헤드라인M" panose="02030600000101010101" pitchFamily="18" charset="-127"/>
                        <a:cs typeface="Times New Roman" panose="02020603050405020304" pitchFamily="18" charset="0"/>
                      </a:rPr>
                      <m:t>=5</m:t>
                    </m:r>
                  </m:oMath>
                </a14:m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ko-KR" altLang="en-US" sz="140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140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400">
                        <a:latin typeface="Cambria Math" panose="02040503050406030204" pitchFamily="18" charset="0"/>
                        <a:ea typeface="HY헤드라인M" panose="02030600000101010101" pitchFamily="18" charset="-127"/>
                        <a:cs typeface="Times New Roman" panose="02020603050405020304" pitchFamily="18" charset="0"/>
                      </a:rPr>
                      <m:t>=10</m:t>
                    </m:r>
                  </m:oMath>
                </a14:m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ko-KR" altLang="en-US" sz="140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140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1400">
                        <a:latin typeface="Cambria Math" panose="02040503050406030204" pitchFamily="18" charset="0"/>
                        <a:ea typeface="HY헤드라인M" panose="02030600000101010101" pitchFamily="18" charset="-127"/>
                        <a:cs typeface="Times New Roman" panose="02020603050405020304" pitchFamily="18" charset="0"/>
                      </a:rPr>
                      <m:t>=10</m:t>
                    </m:r>
                  </m:oMath>
                </a14:m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ko-KR" altLang="en-US" sz="140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140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en-US" altLang="ko-KR" sz="1400">
                        <a:latin typeface="Cambria Math" panose="02040503050406030204" pitchFamily="18" charset="0"/>
                        <a:ea typeface="HY헤드라인M" panose="02030600000101010101" pitchFamily="18" charset="-127"/>
                        <a:cs typeface="Times New Roman" panose="02020603050405020304" pitchFamily="18" charset="0"/>
                      </a:rPr>
                      <m:t>=20</m:t>
                    </m:r>
                  </m:oMath>
                </a14:m>
                <a:r>
                  <a:rPr lang="en-US" altLang="ko-KR" sz="14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).</a:t>
                </a:r>
                <a:endParaRPr lang="ko-KR" altLang="en-US" sz="14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5874540"/>
                <a:ext cx="9144000" cy="738664"/>
              </a:xfrm>
              <a:prstGeom prst="rect">
                <a:avLst/>
              </a:prstGeom>
              <a:blipFill>
                <a:blip r:embed="rId19"/>
                <a:stretch>
                  <a:fillRect l="-200" t="-1653" r="-133" b="-66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/>
          <p:cNvSpPr txBox="1"/>
          <p:nvPr/>
        </p:nvSpPr>
        <p:spPr>
          <a:xfrm>
            <a:off x="1404755" y="33528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ea typeface="HY헤드라인M" pitchFamily="18" charset="-127"/>
                <a:cs typeface="Times New Roman" panose="02020603050405020304" pitchFamily="18" charset="0"/>
              </a:rPr>
              <a:t>(a)</a:t>
            </a:r>
            <a:endParaRPr lang="ko-KR" altLang="en-US" dirty="0">
              <a:latin typeface="Times New Roman" panose="02020603050405020304" pitchFamily="18" charset="0"/>
              <a:ea typeface="HY헤드라인M" pitchFamily="18" charset="-127"/>
              <a:cs typeface="Times New Roman" panose="020206030504050203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320511" y="335280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ea typeface="HY헤드라인M" pitchFamily="18" charset="-127"/>
                <a:cs typeface="Times New Roman" panose="02020603050405020304" pitchFamily="18" charset="0"/>
              </a:rPr>
              <a:t>(b)</a:t>
            </a:r>
            <a:endParaRPr lang="ko-KR" altLang="en-US" dirty="0">
              <a:latin typeface="Times New Roman" panose="02020603050405020304" pitchFamily="18" charset="0"/>
              <a:ea typeface="HY헤드라인M" pitchFamily="18" charset="-127"/>
              <a:cs typeface="Times New Roman" panose="02020603050405020304" pitchFamily="18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245390" y="33528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ea typeface="HY헤드라인M" pitchFamily="18" charset="-127"/>
                <a:cs typeface="Times New Roman" panose="02020603050405020304" pitchFamily="18" charset="0"/>
              </a:rPr>
              <a:t>(c)</a:t>
            </a:r>
            <a:endParaRPr lang="ko-KR" altLang="en-US" dirty="0">
              <a:latin typeface="Times New Roman" panose="02020603050405020304" pitchFamily="18" charset="0"/>
              <a:ea typeface="HY헤드라인M" pitchFamily="18" charset="-127"/>
              <a:cs typeface="Times New Roman" panose="02020603050405020304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165990" y="335280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ea typeface="HY헤드라인M" pitchFamily="18" charset="-127"/>
                <a:cs typeface="Times New Roman" panose="02020603050405020304" pitchFamily="18" charset="0"/>
              </a:rPr>
              <a:t>(d)</a:t>
            </a:r>
            <a:endParaRPr lang="ko-KR" altLang="en-US" dirty="0">
              <a:latin typeface="Times New Roman" panose="02020603050405020304" pitchFamily="18" charset="0"/>
              <a:ea typeface="HY헤드라인M" pitchFamily="18" charset="-127"/>
              <a:cs typeface="Times New Roman" panose="02020603050405020304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404752" y="553249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ea typeface="HY헤드라인M" pitchFamily="18" charset="-127"/>
                <a:cs typeface="Times New Roman" panose="02020603050405020304" pitchFamily="18" charset="0"/>
              </a:rPr>
              <a:t>(e)</a:t>
            </a:r>
            <a:endParaRPr lang="ko-KR" altLang="en-US" dirty="0">
              <a:latin typeface="Times New Roman" panose="02020603050405020304" pitchFamily="18" charset="0"/>
              <a:ea typeface="HY헤드라인M" pitchFamily="18" charset="-127"/>
              <a:cs typeface="Times New Roman" panose="020206030504050203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339749" y="553249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ea typeface="HY헤드라인M" pitchFamily="18" charset="-127"/>
                <a:cs typeface="Times New Roman" panose="02020603050405020304" pitchFamily="18" charset="0"/>
              </a:rPr>
              <a:t>(f)</a:t>
            </a:r>
            <a:endParaRPr lang="ko-KR" altLang="en-US" dirty="0">
              <a:latin typeface="Times New Roman" panose="02020603050405020304" pitchFamily="18" charset="0"/>
              <a:ea typeface="HY헤드라인M" pitchFamily="18" charset="-127"/>
              <a:cs typeface="Times New Roman" panose="02020603050405020304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238972" y="553249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ea typeface="HY헤드라인M" pitchFamily="18" charset="-127"/>
                <a:cs typeface="Times New Roman" panose="02020603050405020304" pitchFamily="18" charset="0"/>
              </a:rPr>
              <a:t>(g)</a:t>
            </a:r>
            <a:endParaRPr lang="ko-KR" altLang="en-US" dirty="0">
              <a:latin typeface="Times New Roman" panose="02020603050405020304" pitchFamily="18" charset="0"/>
              <a:ea typeface="HY헤드라인M" pitchFamily="18" charset="-127"/>
              <a:cs typeface="Times New Roman" panose="02020603050405020304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164797" y="553249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ea typeface="HY헤드라인M" pitchFamily="18" charset="-127"/>
                <a:cs typeface="Times New Roman" panose="02020603050405020304" pitchFamily="18" charset="0"/>
              </a:rPr>
              <a:t>(h)</a:t>
            </a:r>
            <a:endParaRPr lang="ko-KR" altLang="en-US" dirty="0">
              <a:latin typeface="Times New Roman" panose="02020603050405020304" pitchFamily="18" charset="0"/>
              <a:ea typeface="HY헤드라인M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106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/>
              <a:t>제안하는 방법을 이용한 안개제거 성능 비교</a:t>
            </a:r>
            <a:endParaRPr lang="ko-KR" altLang="en-US" sz="16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IV. </a:t>
            </a:r>
            <a:r>
              <a:rPr lang="ko-KR" altLang="en-US" dirty="0">
                <a:solidFill>
                  <a:schemeClr val="bg1"/>
                </a:solidFill>
              </a:rPr>
              <a:t>실험결과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2"/>
          <a:stretch/>
        </p:blipFill>
        <p:spPr>
          <a:xfrm>
            <a:off x="1426081" y="1295400"/>
            <a:ext cx="6291836" cy="4762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44769" y="6002181"/>
            <a:ext cx="15103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(b) He’s method [9]</a:t>
            </a:r>
            <a:endParaRPr lang="ko-KR" altLang="en-US" sz="1050" dirty="0">
              <a:latin typeface="HY헤드라인M" panose="02030600000101010101" pitchFamily="18" charset="-127"/>
              <a:ea typeface="HY헤드라인M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36610" y="6002181"/>
            <a:ext cx="18181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(c) </a:t>
            </a:r>
            <a:r>
              <a:rPr lang="en-US" altLang="ko-KR" sz="1050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Ancuti’s</a:t>
            </a:r>
            <a:r>
              <a:rPr lang="en-US" altLang="ko-KR" sz="1050" dirty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method [12]</a:t>
            </a:r>
            <a:endParaRPr lang="ko-KR" altLang="en-US" sz="1050" dirty="0">
              <a:latin typeface="HY헤드라인M" panose="02030600000101010101" pitchFamily="18" charset="-127"/>
              <a:ea typeface="HY헤드라인M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51557" y="6002181"/>
            <a:ext cx="15937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(d) Proposed method</a:t>
            </a:r>
            <a:endParaRPr lang="ko-KR" altLang="en-US" sz="1050" dirty="0">
              <a:latin typeface="HY헤드라인M" panose="02030600000101010101" pitchFamily="18" charset="-127"/>
              <a:ea typeface="HY헤드라인M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29466" y="6002181"/>
            <a:ext cx="13388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(a) Original image</a:t>
            </a:r>
            <a:endParaRPr lang="ko-KR" altLang="en-US" sz="1050" dirty="0">
              <a:latin typeface="HY헤드라인M" panose="02030600000101010101" pitchFamily="18" charset="-127"/>
              <a:ea typeface="HY헤드라인M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22860" y="6248400"/>
            <a:ext cx="9166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그림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14.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제안하는 방법을 이용한 안개제거 성능 비교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768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sz="1800" dirty="0"/>
              <a:t>제안하는 방법을 이용한 위성영상의 대비 개선</a:t>
            </a:r>
            <a:endParaRPr lang="ko-KR" altLang="en-US" sz="1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IV. </a:t>
            </a:r>
            <a:r>
              <a:rPr lang="ko-KR" altLang="en-US" dirty="0">
                <a:solidFill>
                  <a:schemeClr val="bg1"/>
                </a:solidFill>
              </a:rPr>
              <a:t>실험결과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그림 15" descr="C:\Users\IPIS-SK\Desktop\2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63" y="2050356"/>
            <a:ext cx="8787074" cy="351224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6200" y="5697379"/>
                <a:ext cx="8991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그림 </a:t>
                </a:r>
                <a:r>
                  <a:rPr lang="en-US" altLang="ko-KR" sz="16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17. </a:t>
                </a:r>
                <a:r>
                  <a:rPr lang="ko-KR" altLang="en-US" sz="16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제안하는 방법과 기존 방법을 이용한 위성 영상 활용 결과</a:t>
                </a:r>
                <a:r>
                  <a:rPr lang="en-US" altLang="ko-KR" sz="16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: (a) </a:t>
                </a:r>
                <a:r>
                  <a:rPr lang="ko-KR" altLang="en-US" sz="16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위성 영상</a:t>
                </a:r>
                <a:r>
                  <a:rPr lang="en-US" altLang="ko-KR" sz="16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, (b) Kim</a:t>
                </a:r>
                <a:r>
                  <a:rPr lang="ko-KR" altLang="en-US" sz="16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의 방법 </a:t>
                </a:r>
                <a:r>
                  <a:rPr lang="en-US" altLang="ko-KR" sz="16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[2], (c) Ma</a:t>
                </a:r>
                <a:r>
                  <a:rPr lang="ko-KR" altLang="en-US" sz="16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의 방법 </a:t>
                </a:r>
                <a:r>
                  <a:rPr lang="en-US" altLang="ko-KR" sz="16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[6], </a:t>
                </a:r>
                <a:r>
                  <a:rPr lang="ko-KR" altLang="en-US" sz="16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그리고 </a:t>
                </a:r>
                <a:r>
                  <a:rPr lang="en-US" altLang="ko-KR" sz="16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(d) </a:t>
                </a:r>
                <a:r>
                  <a:rPr lang="ko-KR" altLang="en-US" sz="16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제안하는 방법 </a:t>
                </a:r>
                <a:r>
                  <a:rPr lang="en-US" altLang="ko-KR" sz="16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ko-KR" altLang="en-US" sz="160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160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600">
                        <a:latin typeface="Cambria Math" panose="02040503050406030204" pitchFamily="18" charset="0"/>
                        <a:ea typeface="HY헤드라인M" panose="02030600000101010101" pitchFamily="18" charset="-127"/>
                        <a:cs typeface="Times New Roman" panose="02020603050405020304" pitchFamily="18" charset="0"/>
                      </a:rPr>
                      <m:t>=10</m:t>
                    </m:r>
                  </m:oMath>
                </a14:m>
                <a:r>
                  <a:rPr lang="en-US" altLang="ko-KR" sz="16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ko-KR" altLang="en-US" sz="160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160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600">
                        <a:latin typeface="Cambria Math" panose="02040503050406030204" pitchFamily="18" charset="0"/>
                        <a:ea typeface="HY헤드라인M" panose="02030600000101010101" pitchFamily="18" charset="-127"/>
                        <a:cs typeface="Times New Roman" panose="02020603050405020304" pitchFamily="18" charset="0"/>
                      </a:rPr>
                      <m:t>=10</m:t>
                    </m:r>
                  </m:oMath>
                </a14:m>
                <a:r>
                  <a:rPr lang="en-US" altLang="ko-KR" sz="16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ko-KR" altLang="en-US" sz="160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160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1600">
                        <a:latin typeface="Cambria Math" panose="02040503050406030204" pitchFamily="18" charset="0"/>
                        <a:ea typeface="HY헤드라인M" panose="02030600000101010101" pitchFamily="18" charset="-127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altLang="ko-KR" sz="16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ko-KR" altLang="en-US" sz="160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160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en-US" altLang="ko-KR" sz="1600">
                        <a:latin typeface="Cambria Math" panose="02040503050406030204" pitchFamily="18" charset="0"/>
                        <a:ea typeface="HY헤드라인M" panose="02030600000101010101" pitchFamily="18" charset="-127"/>
                        <a:cs typeface="Times New Roman" panose="02020603050405020304" pitchFamily="18" charset="0"/>
                      </a:rPr>
                      <m:t>=50</m:t>
                    </m:r>
                  </m:oMath>
                </a14:m>
                <a:r>
                  <a:rPr lang="en-US" altLang="ko-KR" sz="16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).</a:t>
                </a:r>
                <a:endParaRPr lang="ko-KR" altLang="en-US" sz="16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5697379"/>
                <a:ext cx="8991600" cy="584775"/>
              </a:xfrm>
              <a:prstGeom prst="rect">
                <a:avLst/>
              </a:prstGeom>
              <a:blipFill>
                <a:blip r:embed="rId4"/>
                <a:stretch>
                  <a:fillRect l="-271" t="-3125" r="-136" b="-114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0964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/>
              <a:t>제안하는 방법을 이용한 위성영상의 대비 개선</a:t>
            </a:r>
            <a:endParaRPr lang="ko-KR" altLang="en-US" sz="16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IV. </a:t>
            </a:r>
            <a:r>
              <a:rPr lang="ko-KR" altLang="en-US" dirty="0">
                <a:solidFill>
                  <a:schemeClr val="bg1"/>
                </a:solidFill>
              </a:rPr>
              <a:t>실험결과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그림 15" descr="C:\Users\IPIS-SK\Desktop\4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63" y="2057402"/>
            <a:ext cx="8787074" cy="350519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6200" y="5697379"/>
                <a:ext cx="8991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그림 </a:t>
                </a:r>
                <a:r>
                  <a:rPr lang="en-US" altLang="ko-KR" sz="16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19. </a:t>
                </a:r>
                <a:r>
                  <a:rPr lang="ko-KR" altLang="en-US" sz="16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제안하는 방법과 기존 방법을 이용한 위성 영상 활용 결과</a:t>
                </a:r>
                <a:r>
                  <a:rPr lang="en-US" altLang="ko-KR" sz="16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: (a) </a:t>
                </a:r>
                <a:r>
                  <a:rPr lang="ko-KR" altLang="en-US" sz="16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위성 영상</a:t>
                </a:r>
                <a:r>
                  <a:rPr lang="en-US" altLang="ko-KR" sz="16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, (b) Kim</a:t>
                </a:r>
                <a:r>
                  <a:rPr lang="ko-KR" altLang="en-US" sz="16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의 방법 </a:t>
                </a:r>
                <a:r>
                  <a:rPr lang="en-US" altLang="ko-KR" sz="16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[11], (c) Ma</a:t>
                </a:r>
                <a:r>
                  <a:rPr lang="ko-KR" altLang="en-US" sz="16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의 방법 </a:t>
                </a:r>
                <a:r>
                  <a:rPr lang="en-US" altLang="ko-KR" sz="16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[21], </a:t>
                </a:r>
                <a:r>
                  <a:rPr lang="ko-KR" altLang="en-US" sz="16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그리고 </a:t>
                </a:r>
                <a:r>
                  <a:rPr lang="en-US" altLang="ko-KR" sz="16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(d) </a:t>
                </a:r>
                <a:r>
                  <a:rPr lang="ko-KR" altLang="en-US" sz="16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제안하는 방법 </a:t>
                </a:r>
                <a:r>
                  <a:rPr lang="en-US" altLang="ko-KR" sz="16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ko-KR" altLang="en-US" sz="160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160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600">
                        <a:latin typeface="Cambria Math" panose="02040503050406030204" pitchFamily="18" charset="0"/>
                        <a:ea typeface="HY헤드라인M" panose="02030600000101010101" pitchFamily="18" charset="-127"/>
                        <a:cs typeface="Times New Roman" panose="02020603050405020304" pitchFamily="18" charset="0"/>
                      </a:rPr>
                      <m:t>=10</m:t>
                    </m:r>
                  </m:oMath>
                </a14:m>
                <a:r>
                  <a:rPr lang="en-US" altLang="ko-KR" sz="16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ko-KR" altLang="en-US" sz="160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160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600">
                        <a:latin typeface="Cambria Math" panose="02040503050406030204" pitchFamily="18" charset="0"/>
                        <a:ea typeface="HY헤드라인M" panose="02030600000101010101" pitchFamily="18" charset="-127"/>
                        <a:cs typeface="Times New Roman" panose="02020603050405020304" pitchFamily="18" charset="0"/>
                      </a:rPr>
                      <m:t>=10</m:t>
                    </m:r>
                  </m:oMath>
                </a14:m>
                <a:r>
                  <a:rPr lang="en-US" altLang="ko-KR" sz="16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ko-KR" altLang="en-US" sz="160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160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1600">
                        <a:latin typeface="Cambria Math" panose="02040503050406030204" pitchFamily="18" charset="0"/>
                        <a:ea typeface="HY헤드라인M" panose="02030600000101010101" pitchFamily="18" charset="-127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altLang="ko-KR" sz="16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ko-KR" altLang="en-US" sz="160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160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en-US" altLang="ko-KR" sz="1600">
                        <a:latin typeface="Cambria Math" panose="02040503050406030204" pitchFamily="18" charset="0"/>
                        <a:ea typeface="HY헤드라인M" panose="02030600000101010101" pitchFamily="18" charset="-127"/>
                        <a:cs typeface="Times New Roman" panose="02020603050405020304" pitchFamily="18" charset="0"/>
                      </a:rPr>
                      <m:t>=50</m:t>
                    </m:r>
                  </m:oMath>
                </a14:m>
                <a:r>
                  <a:rPr lang="en-US" altLang="ko-KR" sz="1600" dirty="0">
                    <a:latin typeface="HY헤드라인M" panose="02030600000101010101" pitchFamily="18" charset="-127"/>
                    <a:ea typeface="HY헤드라인M" panose="02030600000101010101" pitchFamily="18" charset="-127"/>
                    <a:cs typeface="Times New Roman" panose="02020603050405020304" pitchFamily="18" charset="0"/>
                  </a:rPr>
                  <a:t>).</a:t>
                </a:r>
                <a:endParaRPr lang="ko-KR" altLang="en-US" sz="16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5697379"/>
                <a:ext cx="8991600" cy="584775"/>
              </a:xfrm>
              <a:prstGeom prst="rect">
                <a:avLst/>
              </a:prstGeom>
              <a:blipFill>
                <a:blip r:embed="rId4"/>
                <a:stretch>
                  <a:fillRect l="-271" t="-3125" r="-136" b="-114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5012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04800" y="381000"/>
            <a:ext cx="8534400" cy="5410200"/>
          </a:xfrm>
        </p:spPr>
        <p:txBody>
          <a:bodyPr/>
          <a:lstStyle/>
          <a:p>
            <a:endParaRPr lang="en-US" altLang="ko-KR" sz="1800" b="0" dirty="0"/>
          </a:p>
          <a:p>
            <a:endParaRPr lang="en-US" altLang="ko-KR" sz="1800" b="0" dirty="0"/>
          </a:p>
          <a:p>
            <a:endParaRPr lang="en-US" altLang="ko-KR" sz="1800" b="0" dirty="0"/>
          </a:p>
          <a:p>
            <a:r>
              <a:rPr lang="ko-KR" altLang="en-US" sz="1800" b="0" dirty="0"/>
              <a:t>결 </a:t>
            </a:r>
            <a:r>
              <a:rPr lang="ko-KR" altLang="en-US" sz="1800" b="0" dirty="0" err="1"/>
              <a:t>론</a:t>
            </a:r>
            <a:r>
              <a:rPr lang="ko-KR" altLang="en-US" sz="1800" b="0" dirty="0"/>
              <a:t> </a:t>
            </a:r>
            <a:endParaRPr lang="en-US" altLang="ko-KR" sz="1800" b="0" dirty="0"/>
          </a:p>
          <a:p>
            <a:pPr lvl="1">
              <a:spcBef>
                <a:spcPts val="2000"/>
              </a:spcBef>
            </a:pPr>
            <a:r>
              <a:rPr lang="ko-KR" altLang="en-US" sz="1400" dirty="0"/>
              <a:t>변분법 기반의 최적화 방법을 이용해 저조도 영상 복원</a:t>
            </a:r>
            <a:r>
              <a:rPr lang="en-US" altLang="ko-KR" sz="1400" dirty="0"/>
              <a:t>.</a:t>
            </a:r>
          </a:p>
          <a:p>
            <a:pPr lvl="1">
              <a:spcBef>
                <a:spcPts val="2000"/>
              </a:spcBef>
            </a:pPr>
            <a:r>
              <a:rPr lang="ko-KR" altLang="en-US" sz="1400" dirty="0">
                <a:solidFill>
                  <a:srgbClr val="0000FF"/>
                </a:solidFill>
              </a:rPr>
              <a:t>밝기 개선</a:t>
            </a:r>
            <a:r>
              <a:rPr lang="ko-KR" altLang="en-US" sz="1400" dirty="0"/>
              <a:t>과 </a:t>
            </a:r>
            <a:r>
              <a:rPr lang="ko-KR" altLang="en-US" sz="1400" dirty="0">
                <a:solidFill>
                  <a:srgbClr val="0000FF"/>
                </a:solidFill>
              </a:rPr>
              <a:t>잡음제거</a:t>
            </a:r>
            <a:r>
              <a:rPr lang="ko-KR" altLang="en-US" sz="1400" dirty="0"/>
              <a:t>를 동시에 수행하기 위한 </a:t>
            </a:r>
            <a:r>
              <a:rPr lang="ko-KR" altLang="en-US" sz="1400" dirty="0">
                <a:solidFill>
                  <a:srgbClr val="0000FF"/>
                </a:solidFill>
              </a:rPr>
              <a:t>새로운 에너지 함수</a:t>
            </a:r>
            <a:r>
              <a:rPr lang="ko-KR" altLang="en-US" sz="1400" dirty="0"/>
              <a:t>를 제안함</a:t>
            </a:r>
            <a:r>
              <a:rPr lang="en-US" altLang="ko-KR" sz="1400" dirty="0"/>
              <a:t>.</a:t>
            </a:r>
          </a:p>
          <a:p>
            <a:pPr lvl="1">
              <a:spcBef>
                <a:spcPts val="2000"/>
              </a:spcBef>
            </a:pPr>
            <a:r>
              <a:rPr lang="en-US" altLang="ko-KR" sz="1400" dirty="0"/>
              <a:t>TV term</a:t>
            </a:r>
            <a:r>
              <a:rPr lang="ko-KR" altLang="en-US" sz="1400" dirty="0"/>
              <a:t>을 적용하여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엣지</a:t>
            </a:r>
            <a:r>
              <a:rPr lang="ko-KR" altLang="en-US" sz="1400" dirty="0"/>
              <a:t> 성분을 보존하며 잡음 성분을 최소화함</a:t>
            </a:r>
            <a:r>
              <a:rPr lang="en-US" altLang="ko-KR" sz="1400" dirty="0"/>
              <a:t>.</a:t>
            </a:r>
          </a:p>
          <a:p>
            <a:pPr lvl="1">
              <a:spcBef>
                <a:spcPts val="2000"/>
              </a:spcBef>
            </a:pPr>
            <a:r>
              <a:rPr lang="ko-KR" altLang="en-US" sz="1400" dirty="0"/>
              <a:t>기존 방법에 비해 잡음 증폭 없이 높은 </a:t>
            </a:r>
            <a:r>
              <a:rPr lang="en-US" altLang="ko-KR" sz="1400" dirty="0"/>
              <a:t>SNR</a:t>
            </a:r>
            <a:r>
              <a:rPr lang="ko-KR" altLang="en-US" sz="1400" dirty="0"/>
              <a:t>을 갖는 영상 제공 가능</a:t>
            </a:r>
            <a:r>
              <a:rPr lang="en-US" altLang="ko-KR" sz="1400" dirty="0"/>
              <a:t>.</a:t>
            </a:r>
          </a:p>
          <a:p>
            <a:pPr lvl="1">
              <a:spcBef>
                <a:spcPts val="2000"/>
              </a:spcBef>
            </a:pPr>
            <a:r>
              <a:rPr lang="ko-KR" altLang="en-US" sz="1400" dirty="0"/>
              <a:t>안개제거</a:t>
            </a:r>
            <a:r>
              <a:rPr lang="en-US" altLang="ko-KR" sz="1400" dirty="0"/>
              <a:t>, </a:t>
            </a:r>
            <a:r>
              <a:rPr lang="ko-KR" altLang="en-US" sz="1400" dirty="0"/>
              <a:t>위성영상 등 다양한 분야에 적용 가능함</a:t>
            </a:r>
            <a:r>
              <a:rPr lang="en-US" altLang="ko-KR" sz="1400" dirty="0"/>
              <a:t>.</a:t>
            </a:r>
          </a:p>
          <a:p>
            <a:pPr>
              <a:spcBef>
                <a:spcPts val="2000"/>
              </a:spcBef>
            </a:pPr>
            <a:r>
              <a:rPr lang="ko-KR" altLang="en-US" sz="1600" b="0" dirty="0"/>
              <a:t>추후 연구</a:t>
            </a:r>
            <a:endParaRPr lang="en-US" altLang="ko-KR" sz="1600" b="0" dirty="0"/>
          </a:p>
          <a:p>
            <a:pPr lvl="1">
              <a:spcBef>
                <a:spcPts val="2000"/>
              </a:spcBef>
            </a:pPr>
            <a:r>
              <a:rPr lang="ko-KR" altLang="en-US" sz="1400" dirty="0"/>
              <a:t>저조도 환경에서 발생하는 </a:t>
            </a:r>
            <a:r>
              <a:rPr lang="en-US" altLang="ko-KR" sz="1400" dirty="0"/>
              <a:t>Non-uniform </a:t>
            </a:r>
            <a:r>
              <a:rPr lang="ko-KR" altLang="en-US" sz="1400" dirty="0" err="1"/>
              <a:t>블러링</a:t>
            </a:r>
            <a:r>
              <a:rPr lang="ko-KR" altLang="en-US" sz="1400" dirty="0"/>
              <a:t> 현상을 최소화하기 위한 연구</a:t>
            </a:r>
            <a:endParaRPr lang="en-US" altLang="ko-KR" sz="1400" dirty="0"/>
          </a:p>
          <a:p>
            <a:pPr lvl="1">
              <a:spcBef>
                <a:spcPts val="2000"/>
              </a:spcBef>
            </a:pPr>
            <a:r>
              <a:rPr lang="ko-KR" altLang="en-US" sz="1400" dirty="0"/>
              <a:t>밝기 개선</a:t>
            </a:r>
            <a:r>
              <a:rPr lang="en-US" altLang="ko-KR" sz="1400" dirty="0"/>
              <a:t>, </a:t>
            </a:r>
            <a:r>
              <a:rPr lang="ko-KR" altLang="en-US" sz="1400" dirty="0"/>
              <a:t>잡음제거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디블러를</a:t>
            </a:r>
            <a:r>
              <a:rPr lang="ko-KR" altLang="en-US" sz="1400" dirty="0"/>
              <a:t> 결합한 복합적 열화모델 및 에너지함수 제안을 위한 연구</a:t>
            </a:r>
            <a:endParaRPr lang="en-US" altLang="ko-KR" sz="1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V. </a:t>
            </a:r>
            <a:r>
              <a:rPr lang="ko-KR" altLang="en-US" dirty="0">
                <a:solidFill>
                  <a:schemeClr val="bg1"/>
                </a:solidFill>
              </a:rPr>
              <a:t>결론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557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Reference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3"/>
          <p:cNvSpPr>
            <a:spLocks noGrp="1"/>
          </p:cNvSpPr>
          <p:nvPr>
            <p:ph idx="1"/>
          </p:nvPr>
        </p:nvSpPr>
        <p:spPr>
          <a:xfrm>
            <a:off x="304800" y="762000"/>
            <a:ext cx="8534400" cy="5410200"/>
          </a:xfrm>
        </p:spPr>
        <p:txBody>
          <a:bodyPr/>
          <a:lstStyle/>
          <a:p>
            <a:pPr marL="176213" indent="-176213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ko-KR" sz="1050" b="0" dirty="0"/>
              <a:t>[1] S.-D. Chen and A. R. </a:t>
            </a:r>
            <a:r>
              <a:rPr kumimoji="1" lang="en-US" altLang="ko-KR" sz="1050" b="0" dirty="0" err="1"/>
              <a:t>Ramli</a:t>
            </a:r>
            <a:r>
              <a:rPr kumimoji="1" lang="en-US" altLang="ko-KR" sz="1050" b="0" dirty="0"/>
              <a:t>, “Contrast enhancement using recursive mean-separate histogram equalization for scalable brightness preservation,” IEEE Trans. </a:t>
            </a:r>
            <a:r>
              <a:rPr kumimoji="1" lang="en-US" altLang="ko-KR" sz="1050" b="0" dirty="0" err="1"/>
              <a:t>Consum</a:t>
            </a:r>
            <a:r>
              <a:rPr kumimoji="1" lang="en-US" altLang="ko-KR" sz="1050" b="0" dirty="0"/>
              <a:t>. Electron., vol. 49, no. 4, pp. 1301–1309, 2003.</a:t>
            </a:r>
          </a:p>
          <a:p>
            <a:pPr marL="176213" indent="-176213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ko-KR" sz="1050" b="0" dirty="0"/>
              <a:t>[2] T. Kim and J. Paik, “Adaptive contrast enhancement using gain controllable clipped histogram equalization,” IEEE Trans. </a:t>
            </a:r>
            <a:r>
              <a:rPr kumimoji="1" lang="en-US" altLang="ko-KR" sz="1050" b="0" dirty="0" err="1"/>
              <a:t>Consum</a:t>
            </a:r>
            <a:r>
              <a:rPr kumimoji="1" lang="en-US" altLang="ko-KR" sz="1050" b="0" dirty="0"/>
              <a:t>. Electron., vol. 54, no. 4, pp. 1803–1810, 2008.</a:t>
            </a:r>
          </a:p>
          <a:p>
            <a:pPr marL="176213" indent="-176213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ko-KR" sz="1050" b="0" dirty="0"/>
              <a:t>[3] D. J. Jobson, Z.-u. Rahman, and G. A. </a:t>
            </a:r>
            <a:r>
              <a:rPr kumimoji="1" lang="en-US" altLang="ko-KR" sz="1050" b="0" dirty="0" err="1"/>
              <a:t>Woodell</a:t>
            </a:r>
            <a:r>
              <a:rPr kumimoji="1" lang="en-US" altLang="ko-KR" sz="1050" b="0" dirty="0"/>
              <a:t>, “Properties and performance of a center/surround </a:t>
            </a:r>
            <a:r>
              <a:rPr kumimoji="1" lang="en-US" altLang="ko-KR" sz="1050" b="0" dirty="0" err="1"/>
              <a:t>retinex</a:t>
            </a:r>
            <a:r>
              <a:rPr kumimoji="1" lang="en-US" altLang="ko-KR" sz="1050" b="0" dirty="0"/>
              <a:t>,” IEEE Trans. Image Process., vol. 6, no. 3, pp. 451–462, 1997.</a:t>
            </a:r>
          </a:p>
          <a:p>
            <a:pPr marL="176213" indent="-176213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ko-KR" sz="1050" b="0" dirty="0"/>
              <a:t>[4] D. J. Jobson, Z.-u. Rahman, and G. A. </a:t>
            </a:r>
            <a:r>
              <a:rPr kumimoji="1" lang="en-US" altLang="ko-KR" sz="1050" b="0" dirty="0" err="1"/>
              <a:t>Woodell</a:t>
            </a:r>
            <a:r>
              <a:rPr kumimoji="1" lang="en-US" altLang="ko-KR" sz="1050" b="0" dirty="0"/>
              <a:t>, “A multiscale </a:t>
            </a:r>
            <a:r>
              <a:rPr kumimoji="1" lang="en-US" altLang="ko-KR" sz="1050" b="0" dirty="0" err="1"/>
              <a:t>retinex</a:t>
            </a:r>
            <a:r>
              <a:rPr kumimoji="1" lang="en-US" altLang="ko-KR" sz="1050" b="0" dirty="0"/>
              <a:t> for bridging the gap between color images and the human observation of scenes,” IEEE Trans. Image Process., vol. 6, no. 7, pp. 965–976, 1997.</a:t>
            </a:r>
          </a:p>
          <a:p>
            <a:pPr marL="176213" indent="-176213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ko-KR" sz="1050" b="0" dirty="0"/>
              <a:t>[5] R. Kimmel, M. </a:t>
            </a:r>
            <a:r>
              <a:rPr kumimoji="1" lang="en-US" altLang="ko-KR" sz="1050" b="0" dirty="0" err="1"/>
              <a:t>Elad</a:t>
            </a:r>
            <a:r>
              <a:rPr kumimoji="1" lang="en-US" altLang="ko-KR" sz="1050" b="0" dirty="0"/>
              <a:t>, D. </a:t>
            </a:r>
            <a:r>
              <a:rPr kumimoji="1" lang="en-US" altLang="ko-KR" sz="1050" b="0" dirty="0" err="1"/>
              <a:t>Shaked</a:t>
            </a:r>
            <a:r>
              <a:rPr kumimoji="1" lang="en-US" altLang="ko-KR" sz="1050" b="0" dirty="0"/>
              <a:t>, R. </a:t>
            </a:r>
            <a:r>
              <a:rPr kumimoji="1" lang="en-US" altLang="ko-KR" sz="1050" b="0" dirty="0" err="1"/>
              <a:t>Keshet</a:t>
            </a:r>
            <a:r>
              <a:rPr kumimoji="1" lang="en-US" altLang="ko-KR" sz="1050" b="0" dirty="0"/>
              <a:t>, and I. Sobel, “A </a:t>
            </a:r>
            <a:r>
              <a:rPr kumimoji="1" lang="en-US" altLang="ko-KR" sz="1050" b="0" dirty="0" err="1"/>
              <a:t>variational</a:t>
            </a:r>
            <a:r>
              <a:rPr kumimoji="1" lang="en-US" altLang="ko-KR" sz="1050" b="0" dirty="0"/>
              <a:t> framework for </a:t>
            </a:r>
            <a:r>
              <a:rPr kumimoji="1" lang="en-US" altLang="ko-KR" sz="1050" b="0" dirty="0" err="1"/>
              <a:t>retinex</a:t>
            </a:r>
            <a:r>
              <a:rPr kumimoji="1" lang="en-US" altLang="ko-KR" sz="1050" b="0" dirty="0"/>
              <a:t>,” Int. J. </a:t>
            </a:r>
            <a:r>
              <a:rPr kumimoji="1" lang="en-US" altLang="ko-KR" sz="1050" b="0" dirty="0" err="1"/>
              <a:t>Comput</a:t>
            </a:r>
            <a:r>
              <a:rPr kumimoji="1" lang="en-US" altLang="ko-KR" sz="1050" b="0" dirty="0"/>
              <a:t>. Vis., vol. 52, no. 1, pp. 7–23, 2003.</a:t>
            </a:r>
          </a:p>
          <a:p>
            <a:pPr marL="176213" indent="-176213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ko-KR" sz="1050" b="0" dirty="0"/>
              <a:t>[6] W. Ma, J.-M. Morel, S. </a:t>
            </a:r>
            <a:r>
              <a:rPr kumimoji="1" lang="en-US" altLang="ko-KR" sz="1050" b="0" dirty="0" err="1"/>
              <a:t>Osher</a:t>
            </a:r>
            <a:r>
              <a:rPr kumimoji="1" lang="en-US" altLang="ko-KR" sz="1050" b="0" dirty="0"/>
              <a:t>, and A. </a:t>
            </a:r>
            <a:r>
              <a:rPr kumimoji="1" lang="en-US" altLang="ko-KR" sz="1050" b="0" dirty="0" err="1"/>
              <a:t>Chien</a:t>
            </a:r>
            <a:r>
              <a:rPr kumimoji="1" lang="en-US" altLang="ko-KR" sz="1050" b="0" dirty="0"/>
              <a:t>, “An l1-based </a:t>
            </a:r>
            <a:r>
              <a:rPr kumimoji="1" lang="en-US" altLang="ko-KR" sz="1050" b="0" dirty="0" err="1"/>
              <a:t>variational</a:t>
            </a:r>
            <a:r>
              <a:rPr kumimoji="1" lang="en-US" altLang="ko-KR" sz="1050" b="0" dirty="0"/>
              <a:t> model for </a:t>
            </a:r>
            <a:r>
              <a:rPr kumimoji="1" lang="en-US" altLang="ko-KR" sz="1050" b="0" dirty="0" err="1"/>
              <a:t>retinex</a:t>
            </a:r>
            <a:r>
              <a:rPr kumimoji="1" lang="en-US" altLang="ko-KR" sz="1050" b="0" dirty="0"/>
              <a:t> theory and its application to medical images,” in Proc. IEEE Conf. </a:t>
            </a:r>
            <a:r>
              <a:rPr kumimoji="1" lang="en-US" altLang="ko-KR" sz="1050" b="0" dirty="0" err="1"/>
              <a:t>Comput</a:t>
            </a:r>
            <a:r>
              <a:rPr kumimoji="1" lang="en-US" altLang="ko-KR" sz="1050" b="0" dirty="0"/>
              <a:t>. Vis. Pattern </a:t>
            </a:r>
            <a:r>
              <a:rPr kumimoji="1" lang="en-US" altLang="ko-KR" sz="1050" b="0" dirty="0" err="1"/>
              <a:t>Recognit</a:t>
            </a:r>
            <a:r>
              <a:rPr kumimoji="1" lang="en-US" altLang="ko-KR" sz="1050" b="0" dirty="0"/>
              <a:t>., 2011, pp. 153–160.</a:t>
            </a:r>
          </a:p>
          <a:p>
            <a:pPr marL="176213" indent="-176213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ko-KR" sz="1050" b="0" dirty="0"/>
              <a:t>[7] X. Jiang, H. Yao, S. Zhang, X. Lu, and W. Zeng, “Night video enhancement using improved dark channel prior,” in Proc. IEEE Conf. Image Process., 2013, pp. 553–557.</a:t>
            </a:r>
          </a:p>
          <a:p>
            <a:pPr marL="176213" indent="-176213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ko-KR" sz="1050" b="0" dirty="0"/>
              <a:t>[8] T. Goldstein and S. </a:t>
            </a:r>
            <a:r>
              <a:rPr kumimoji="1" lang="en-US" altLang="ko-KR" sz="1050" b="0" dirty="0" err="1"/>
              <a:t>Osher</a:t>
            </a:r>
            <a:r>
              <a:rPr kumimoji="1" lang="en-US" altLang="ko-KR" sz="1050" b="0" dirty="0"/>
              <a:t>, “The split </a:t>
            </a:r>
            <a:r>
              <a:rPr kumimoji="1" lang="en-US" altLang="ko-KR" sz="1050" b="0" dirty="0" err="1"/>
              <a:t>bregman</a:t>
            </a:r>
            <a:r>
              <a:rPr kumimoji="1" lang="en-US" altLang="ko-KR" sz="1050" b="0" dirty="0"/>
              <a:t> method for l1-regularized problems,” SIAM J. Imaging Sci., vol. 2, no. 2, pp. 323–343, 2009.</a:t>
            </a:r>
          </a:p>
          <a:p>
            <a:pPr marL="176213" indent="-176213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ko-KR" sz="1050" b="0" dirty="0"/>
              <a:t>[9] K. He, J. Sun, and X. Tang, “Single image haze removal using dark channel prior,” IEEE Trans. Pattern Anal. Mach. </a:t>
            </a:r>
            <a:r>
              <a:rPr kumimoji="1" lang="en-US" altLang="ko-KR" sz="1050" b="0" dirty="0" err="1"/>
              <a:t>Intell</a:t>
            </a:r>
            <a:r>
              <a:rPr kumimoji="1" lang="en-US" altLang="ko-KR" sz="1050" b="0" dirty="0"/>
              <a:t>., vol. 33, no. 12, pp. 2341–2353, 2011.</a:t>
            </a:r>
          </a:p>
          <a:p>
            <a:pPr marL="176213" indent="-176213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ko-KR" sz="1050" b="0" dirty="0"/>
              <a:t>[10] L. I. </a:t>
            </a:r>
            <a:r>
              <a:rPr kumimoji="1" lang="en-US" altLang="ko-KR" sz="1050" b="0" dirty="0" err="1"/>
              <a:t>Rudin</a:t>
            </a:r>
            <a:r>
              <a:rPr kumimoji="1" lang="en-US" altLang="ko-KR" sz="1050" b="0" dirty="0"/>
              <a:t>, S. </a:t>
            </a:r>
            <a:r>
              <a:rPr kumimoji="1" lang="en-US" altLang="ko-KR" sz="1050" b="0" dirty="0" err="1"/>
              <a:t>Osher</a:t>
            </a:r>
            <a:r>
              <a:rPr kumimoji="1" lang="en-US" altLang="ko-KR" sz="1050" b="0" dirty="0"/>
              <a:t>, and E. </a:t>
            </a:r>
            <a:r>
              <a:rPr kumimoji="1" lang="en-US" altLang="ko-KR" sz="1050" b="0" dirty="0" err="1"/>
              <a:t>Fatemi</a:t>
            </a:r>
            <a:r>
              <a:rPr kumimoji="1" lang="en-US" altLang="ko-KR" sz="1050" b="0" dirty="0"/>
              <a:t>, “Nonlinear total variation based noise removal algorithms,” </a:t>
            </a:r>
            <a:r>
              <a:rPr kumimoji="1" lang="en-US" altLang="ko-KR" sz="1050" b="0" dirty="0" err="1"/>
              <a:t>Physica</a:t>
            </a:r>
            <a:r>
              <a:rPr kumimoji="1" lang="en-US" altLang="ko-KR" sz="1050" b="0" dirty="0"/>
              <a:t> D., vol. 60, no. 1, pp. 259–268, 1992.</a:t>
            </a:r>
          </a:p>
          <a:p>
            <a:pPr marL="176213" indent="-176213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ko-KR" sz="1050" b="0" dirty="0"/>
              <a:t>[11] Y. </a:t>
            </a:r>
            <a:r>
              <a:rPr kumimoji="1" lang="en-US" altLang="ko-KR" sz="1050" b="0" dirty="0" err="1"/>
              <a:t>Yoo</a:t>
            </a:r>
            <a:r>
              <a:rPr kumimoji="1" lang="en-US" altLang="ko-KR" sz="1050" b="0" dirty="0"/>
              <a:t>, J. </a:t>
            </a:r>
            <a:r>
              <a:rPr kumimoji="1" lang="en-US" altLang="ko-KR" sz="1050" b="0" dirty="0" err="1"/>
              <a:t>Im</a:t>
            </a:r>
            <a:r>
              <a:rPr kumimoji="1" lang="en-US" altLang="ko-KR" sz="1050" b="0" dirty="0"/>
              <a:t>, and J. Paik, “Low-light image enhancement using adaptive digital pixel binning,” Sensors, vol. 15, no. 7, pp. 14 917–14 931, 2015.</a:t>
            </a:r>
          </a:p>
          <a:p>
            <a:pPr marL="176213" indent="-176213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ko-KR" sz="1050" b="0" dirty="0"/>
              <a:t>[12] C. O. </a:t>
            </a:r>
            <a:r>
              <a:rPr kumimoji="1" lang="en-US" altLang="ko-KR" sz="1050" b="0" dirty="0" err="1"/>
              <a:t>Ancuti</a:t>
            </a:r>
            <a:r>
              <a:rPr kumimoji="1" lang="en-US" altLang="ko-KR" sz="1050" b="0" dirty="0"/>
              <a:t> and C. </a:t>
            </a:r>
            <a:r>
              <a:rPr kumimoji="1" lang="en-US" altLang="ko-KR" sz="1050" b="0" dirty="0" err="1"/>
              <a:t>Ancuti</a:t>
            </a:r>
            <a:r>
              <a:rPr kumimoji="1" lang="en-US" altLang="ko-KR" sz="1050" b="0" dirty="0"/>
              <a:t>, “Single image </a:t>
            </a:r>
            <a:r>
              <a:rPr kumimoji="1" lang="en-US" altLang="ko-KR" sz="1050" b="0" dirty="0" err="1"/>
              <a:t>dehazing</a:t>
            </a:r>
            <a:r>
              <a:rPr kumimoji="1" lang="en-US" altLang="ko-KR" sz="1050" b="0" dirty="0"/>
              <a:t> by multi-scale fusion,” IEEE Trans. Image Process., vol. 22, no. 8, pp. 3271–3282, 2013.</a:t>
            </a:r>
          </a:p>
          <a:p>
            <a:pPr marL="176213" indent="-176213">
              <a:lnSpc>
                <a:spcPct val="150000"/>
              </a:lnSpc>
              <a:spcBef>
                <a:spcPts val="0"/>
              </a:spcBef>
              <a:buNone/>
            </a:pPr>
            <a:endParaRPr kumimoji="1" lang="ko" altLang="en-US" sz="1050" b="0" dirty="0"/>
          </a:p>
        </p:txBody>
      </p:sp>
    </p:spTree>
    <p:extLst>
      <p:ext uri="{BB962C8B-B14F-4D97-AF65-F5344CB8AC3E}">
        <p14:creationId xmlns:p14="http://schemas.microsoft.com/office/powerpoint/2010/main" val="1705505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04800" y="838200"/>
            <a:ext cx="8534400" cy="5410200"/>
          </a:xfrm>
        </p:spPr>
        <p:txBody>
          <a:bodyPr/>
          <a:lstStyle/>
          <a:p>
            <a:r>
              <a:rPr lang="en-US" altLang="ko-KR" sz="1800" b="0" dirty="0"/>
              <a:t>Dark channel prior-based Haze removal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II. </a:t>
            </a:r>
            <a:r>
              <a:rPr lang="ko-KR" altLang="en-US" dirty="0">
                <a:solidFill>
                  <a:schemeClr val="bg1"/>
                </a:solidFill>
              </a:rPr>
              <a:t>배경이론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105400" y="3335029"/>
            <a:ext cx="3702607" cy="1313171"/>
          </a:xfrm>
          <a:prstGeom prst="rect">
            <a:avLst/>
          </a:prstGeom>
          <a:solidFill>
            <a:srgbClr val="FFC000">
              <a:alpha val="16000"/>
            </a:srgbClr>
          </a:solidFill>
          <a:ln w="12700">
            <a:solidFill>
              <a:schemeClr val="tx1">
                <a:alpha val="12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7"/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4680" y="3511268"/>
            <a:ext cx="1386566" cy="9243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example1"/>
          <p:cNvPicPr preferRelativeResize="0"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153" y="3507374"/>
            <a:ext cx="1386524" cy="93216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7361633" y="4199243"/>
            <a:ext cx="13716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dk1"/>
                </a:solidFill>
                <a:latin typeface="+mn-ea"/>
                <a:ea typeface="+mn-ea"/>
              </a:rPr>
              <a:t>Haze image</a:t>
            </a:r>
            <a:endParaRPr lang="ko-KR" altLang="en-US" sz="1050" b="1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742095" y="3749086"/>
            <a:ext cx="62388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dk1"/>
                </a:solidFill>
                <a:latin typeface="+mn-ea"/>
                <a:ea typeface="+mn-ea"/>
              </a:rPr>
              <a:t>Similar</a:t>
            </a:r>
            <a:endParaRPr lang="ko-KR" altLang="en-US" sz="1050" b="1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/>
              <p:cNvSpPr/>
              <p:nvPr/>
            </p:nvSpPr>
            <p:spPr>
              <a:xfrm>
                <a:off x="5698460" y="4128432"/>
                <a:ext cx="74360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altLang="ko-KR" sz="1200" b="1" i="1">
                              <a:latin typeface="Cambria Math" panose="02040503050406030204" pitchFamily="18" charset="0"/>
                            </a:rPr>
                            <m:t>𝒊𝒏𝒗</m:t>
                          </m:r>
                        </m:sub>
                      </m:sSub>
                      <m:d>
                        <m:dPr>
                          <m:ctrlPr>
                            <a:rPr lang="en-US" altLang="ko-KR" sz="1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35" name="직사각형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460" y="4128432"/>
                <a:ext cx="743600" cy="276999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6905376" y="3906208"/>
                <a:ext cx="2516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1" i="1">
                          <a:latin typeface="Cambria Math" panose="02040503050406030204" pitchFamily="18" charset="0"/>
                          <a:ea typeface="+mn-ea"/>
                        </a:rPr>
                        <m:t>≈</m:t>
                      </m:r>
                    </m:oMath>
                  </m:oMathPara>
                </a14:m>
                <a:endParaRPr lang="ko-KR" altLang="en-US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376" y="3906208"/>
                <a:ext cx="251672" cy="276999"/>
              </a:xfrm>
              <a:prstGeom prst="rect">
                <a:avLst/>
              </a:prstGeom>
              <a:blipFill>
                <a:blip r:embed="rId6"/>
                <a:stretch>
                  <a:fillRect l="-4878" r="-7317" b="-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0" name="그림 6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877" y="1887229"/>
            <a:ext cx="1416172" cy="944114"/>
          </a:xfrm>
          <a:prstGeom prst="rect">
            <a:avLst/>
          </a:prstGeom>
        </p:spPr>
      </p:pic>
      <p:sp>
        <p:nvSpPr>
          <p:cNvPr id="71" name="직사각형 70"/>
          <p:cNvSpPr/>
          <p:nvPr/>
        </p:nvSpPr>
        <p:spPr>
          <a:xfrm>
            <a:off x="5334000" y="2420629"/>
            <a:ext cx="14478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+mn-ea"/>
                <a:ea typeface="+mn-ea"/>
              </a:rPr>
              <a:t>Observed </a:t>
            </a:r>
          </a:p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+mn-ea"/>
                <a:ea typeface="+mn-ea"/>
              </a:rPr>
              <a:t>low-light Image</a:t>
            </a:r>
            <a:endParaRPr lang="ko-KR" altLang="en-US" sz="105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6065520" y="2954029"/>
            <a:ext cx="77136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dk1"/>
                </a:solidFill>
                <a:latin typeface="+mn-ea"/>
                <a:ea typeface="+mn-ea"/>
              </a:rPr>
              <a:t>Inversion</a:t>
            </a:r>
            <a:endParaRPr lang="ko-KR" altLang="en-US" sz="1050" b="1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cxnSp>
        <p:nvCxnSpPr>
          <p:cNvPr id="102" name="직선 화살표 연결선 101"/>
          <p:cNvCxnSpPr>
            <a:stCxn id="70" idx="2"/>
            <a:endCxn id="30" idx="0"/>
          </p:cNvCxnSpPr>
          <p:nvPr/>
        </p:nvCxnSpPr>
        <p:spPr>
          <a:xfrm>
            <a:off x="6037963" y="2831343"/>
            <a:ext cx="0" cy="6799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179627" y="3703321"/>
            <a:ext cx="4685187" cy="1097279"/>
          </a:xfrm>
          <a:prstGeom prst="rect">
            <a:avLst/>
          </a:prstGeom>
          <a:solidFill>
            <a:srgbClr val="00B0F0">
              <a:alpha val="4000"/>
            </a:srgbClr>
          </a:solidFill>
          <a:ln w="12700">
            <a:solidFill>
              <a:schemeClr val="tx1">
                <a:alpha val="12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179627" y="1909905"/>
            <a:ext cx="4679689" cy="1564815"/>
          </a:xfrm>
          <a:prstGeom prst="rect">
            <a:avLst/>
          </a:prstGeom>
          <a:solidFill>
            <a:srgbClr val="92D050">
              <a:alpha val="16000"/>
            </a:srgbClr>
          </a:solidFill>
          <a:ln w="12700">
            <a:solidFill>
              <a:schemeClr val="tx1">
                <a:alpha val="12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351462" y="2544372"/>
                <a:ext cx="4409179" cy="34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𝒈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𝒉𝒂𝒛𝒆</m:t>
                          </m:r>
                        </m:sub>
                      </m:sSub>
                      <m:r>
                        <a:rPr lang="en-US" altLang="ko-KR" sz="1600" b="1" i="1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sSub>
                        <m:sSubPr>
                          <m:ctrlPr>
                            <a:rPr lang="en-US" altLang="ko-KR" sz="1600" b="1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ko-KR" sz="1600" b="1" i="1">
                              <a:latin typeface="Cambria Math" panose="02040503050406030204" pitchFamily="18" charset="0"/>
                              <a:ea typeface="+mn-ea"/>
                            </a:rPr>
                            <m:t>𝒇</m:t>
                          </m:r>
                        </m:e>
                        <m:sub/>
                      </m:sSub>
                      <m:sSup>
                        <m:sSup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𝑘𝑑</m:t>
                          </m:r>
                        </m:sup>
                      </m:sSup>
                      <m:r>
                        <a:rPr lang="en-US" altLang="ko-KR" sz="1600" b="1" i="1">
                          <a:latin typeface="Cambria Math" panose="02040503050406030204" pitchFamily="18" charset="0"/>
                          <a:ea typeface="+mn-ea"/>
                        </a:rPr>
                        <m:t>+</m:t>
                      </m:r>
                      <m:r>
                        <a:rPr lang="en-US" altLang="ko-KR" sz="1600" b="1" i="1">
                          <a:latin typeface="Cambria Math" panose="02040503050406030204" pitchFamily="18" charset="0"/>
                          <a:ea typeface="+mn-ea"/>
                        </a:rPr>
                        <m:t>𝑨</m:t>
                      </m:r>
                      <m:r>
                        <a:rPr lang="en-US" altLang="ko-KR" sz="1600" b="1" i="1"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lang="en-US" altLang="ko-KR" sz="1600" b="1" i="1">
                          <a:latin typeface="Cambria Math" panose="02040503050406030204" pitchFamily="18" charset="0"/>
                          <a:ea typeface="+mn-ea"/>
                        </a:rPr>
                        <m:t>𝟏</m:t>
                      </m:r>
                      <m:r>
                        <a:rPr lang="en-US" altLang="ko-KR" sz="1600" b="1" i="1">
                          <a:latin typeface="Cambria Math" panose="02040503050406030204" pitchFamily="18" charset="0"/>
                          <a:ea typeface="+mn-ea"/>
                        </a:rPr>
                        <m:t>−</m:t>
                      </m:r>
                      <m:sSup>
                        <m:sSup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𝑘𝑑</m:t>
                          </m:r>
                        </m:sup>
                      </m:sSup>
                      <m:r>
                        <a:rPr lang="en-US" altLang="ko-KR" sz="1600" b="1" i="1"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lang="ko-KR" altLang="en-US" sz="16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62" y="2544372"/>
                <a:ext cx="4409179" cy="342979"/>
              </a:xfrm>
              <a:prstGeom prst="rect">
                <a:avLst/>
              </a:prstGeom>
              <a:blipFill>
                <a:blip r:embed="rId8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직사각형 47"/>
          <p:cNvSpPr/>
          <p:nvPr/>
        </p:nvSpPr>
        <p:spPr>
          <a:xfrm>
            <a:off x="919930" y="3045544"/>
            <a:ext cx="177164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dk1"/>
                </a:solidFill>
                <a:latin typeface="+mn-ea"/>
                <a:ea typeface="+mn-ea"/>
              </a:rPr>
              <a:t>Unknown original image</a:t>
            </a:r>
            <a:endParaRPr lang="ko-KR" altLang="en-US" sz="1050" b="1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2860755" y="3022684"/>
            <a:ext cx="133722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dk1"/>
                </a:solidFill>
                <a:latin typeface="+mn-ea"/>
                <a:ea typeface="+mn-ea"/>
              </a:rPr>
              <a:t>Atmospheric light</a:t>
            </a:r>
            <a:endParaRPr lang="ko-KR" altLang="en-US" sz="1050" b="1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2915344" y="2873562"/>
            <a:ext cx="222722" cy="186150"/>
            <a:chOff x="4410000" y="3051318"/>
            <a:chExt cx="685800" cy="358775"/>
          </a:xfrm>
        </p:grpSpPr>
        <p:cxnSp>
          <p:nvCxnSpPr>
            <p:cNvPr id="65" name="직선 연결선 64"/>
            <p:cNvCxnSpPr/>
            <p:nvPr/>
          </p:nvCxnSpPr>
          <p:spPr>
            <a:xfrm>
              <a:off x="4410000" y="3051318"/>
              <a:ext cx="685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/>
            <p:cNvCxnSpPr/>
            <p:nvPr/>
          </p:nvCxnSpPr>
          <p:spPr>
            <a:xfrm>
              <a:off x="4772681" y="3051318"/>
              <a:ext cx="0" cy="3587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직선 연결선 52"/>
          <p:cNvCxnSpPr/>
          <p:nvPr/>
        </p:nvCxnSpPr>
        <p:spPr>
          <a:xfrm>
            <a:off x="1085911" y="2618644"/>
            <a:ext cx="615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467785" y="2129544"/>
            <a:ext cx="163859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dk1"/>
                </a:solidFill>
                <a:latin typeface="+mn-ea"/>
                <a:ea typeface="+mn-ea"/>
              </a:rPr>
              <a:t>Observed haze image</a:t>
            </a:r>
            <a:endParaRPr lang="ko-KR" altLang="en-US" sz="1050" b="1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cxnSp>
        <p:nvCxnSpPr>
          <p:cNvPr id="55" name="직선 화살표 연결선 54"/>
          <p:cNvCxnSpPr/>
          <p:nvPr/>
        </p:nvCxnSpPr>
        <p:spPr>
          <a:xfrm flipV="1">
            <a:off x="1287080" y="2384351"/>
            <a:ext cx="0" cy="238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/>
          <p:cNvGrpSpPr/>
          <p:nvPr/>
        </p:nvGrpSpPr>
        <p:grpSpPr>
          <a:xfrm>
            <a:off x="1696573" y="2896422"/>
            <a:ext cx="734585" cy="186150"/>
            <a:chOff x="3675035" y="3051318"/>
            <a:chExt cx="1009201" cy="358775"/>
          </a:xfrm>
        </p:grpSpPr>
        <p:cxnSp>
          <p:nvCxnSpPr>
            <p:cNvPr id="57" name="직선 연결선 56"/>
            <p:cNvCxnSpPr/>
            <p:nvPr/>
          </p:nvCxnSpPr>
          <p:spPr>
            <a:xfrm>
              <a:off x="3675035" y="3051318"/>
              <a:ext cx="10092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/>
            <p:nvPr/>
          </p:nvCxnSpPr>
          <p:spPr>
            <a:xfrm>
              <a:off x="4191434" y="3051318"/>
              <a:ext cx="0" cy="3587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856695" y="4038600"/>
                <a:ext cx="2101794" cy="6117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altLang="ko-KR" b="1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𝒉𝒂𝒛𝒆</m:t>
                              </m:r>
                            </m:sub>
                          </m:sSub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1" i="1">
                              <a:latin typeface="Cambria Math"/>
                            </a:rPr>
                            <m:t>𝑨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𝑘𝑑</m:t>
                              </m:r>
                            </m:sup>
                          </m:sSup>
                        </m:den>
                      </m:f>
                      <m:r>
                        <a:rPr lang="en-US" altLang="ko-KR" b="1" i="1">
                          <a:latin typeface="Cambria Math"/>
                        </a:rPr>
                        <m:t>+</m:t>
                      </m:r>
                      <m:r>
                        <a:rPr lang="en-US" altLang="ko-KR" b="1" i="1">
                          <a:latin typeface="Cambria Math"/>
                        </a:rPr>
                        <m:t>𝑨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695" y="4038600"/>
                <a:ext cx="2101794" cy="61170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직사각형 102"/>
          <p:cNvSpPr/>
          <p:nvPr/>
        </p:nvSpPr>
        <p:spPr>
          <a:xfrm>
            <a:off x="295584" y="1724513"/>
            <a:ext cx="1435009" cy="2539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altLang="ko-KR" sz="1050" b="1" dirty="0">
                <a:latin typeface="+mn-ea"/>
              </a:rPr>
              <a:t>Degradation model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231464" y="3581400"/>
            <a:ext cx="1563248" cy="2539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altLang="ko-KR" sz="1050" b="1" dirty="0">
                <a:latin typeface="+mn-ea"/>
              </a:rPr>
              <a:t>Haze removed image</a:t>
            </a:r>
            <a:endParaRPr lang="ko-KR" altLang="en-US" sz="1050" b="1" dirty="0">
              <a:latin typeface="+mn-ea"/>
            </a:endParaRPr>
          </a:p>
        </p:txBody>
      </p:sp>
      <p:pic>
        <p:nvPicPr>
          <p:cNvPr id="112" name="Picture 7"/>
          <p:cNvPicPr preferRelativeResize="0">
            <a:picLocks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4963" y="5240029"/>
            <a:ext cx="1386000" cy="9252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7"/>
          <p:cNvPicPr preferRelativeResize="0"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75200" y="5247000"/>
            <a:ext cx="1387800" cy="92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직사각형 113"/>
          <p:cNvSpPr/>
          <p:nvPr/>
        </p:nvSpPr>
        <p:spPr>
          <a:xfrm>
            <a:off x="6019800" y="4800600"/>
            <a:ext cx="241444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dk1"/>
                </a:solidFill>
                <a:latin typeface="+mn-ea"/>
                <a:ea typeface="+mn-ea"/>
              </a:rPr>
              <a:t>Haze removal-based enhancement</a:t>
            </a:r>
            <a:endParaRPr lang="ko-KR" altLang="en-US" sz="1050" b="1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cxnSp>
        <p:nvCxnSpPr>
          <p:cNvPr id="115" name="직선 화살표 연결선 114"/>
          <p:cNvCxnSpPr>
            <a:stCxn id="30" idx="2"/>
            <a:endCxn id="112" idx="0"/>
          </p:cNvCxnSpPr>
          <p:nvPr/>
        </p:nvCxnSpPr>
        <p:spPr>
          <a:xfrm>
            <a:off x="6037963" y="4435645"/>
            <a:ext cx="0" cy="8043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직사각형 117"/>
          <p:cNvSpPr/>
          <p:nvPr/>
        </p:nvSpPr>
        <p:spPr>
          <a:xfrm>
            <a:off x="6682740" y="5742949"/>
            <a:ext cx="77136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dk1"/>
                </a:solidFill>
                <a:latin typeface="+mn-ea"/>
                <a:ea typeface="+mn-ea"/>
              </a:rPr>
              <a:t>Inversion</a:t>
            </a:r>
            <a:endParaRPr lang="ko-KR" altLang="en-US" sz="1050" b="1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cxnSp>
        <p:nvCxnSpPr>
          <p:cNvPr id="119" name="직선 화살표 연결선 118"/>
          <p:cNvCxnSpPr>
            <a:stCxn id="112" idx="3"/>
            <a:endCxn id="113" idx="1"/>
          </p:cNvCxnSpPr>
          <p:nvPr/>
        </p:nvCxnSpPr>
        <p:spPr>
          <a:xfrm>
            <a:off x="6730963" y="5702629"/>
            <a:ext cx="644237" cy="6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직사각형 121"/>
          <p:cNvSpPr/>
          <p:nvPr/>
        </p:nvSpPr>
        <p:spPr>
          <a:xfrm>
            <a:off x="7383780" y="5902969"/>
            <a:ext cx="14478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+mn-ea"/>
                <a:ea typeface="+mn-ea"/>
              </a:rPr>
              <a:t>Result Image</a:t>
            </a:r>
            <a:endParaRPr lang="ko-KR" altLang="en-US" sz="105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cxnSp>
        <p:nvCxnSpPr>
          <p:cNvPr id="124" name="직선 연결선 123"/>
          <p:cNvCxnSpPr/>
          <p:nvPr/>
        </p:nvCxnSpPr>
        <p:spPr>
          <a:xfrm>
            <a:off x="4953000" y="1325880"/>
            <a:ext cx="0" cy="5029200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-10408" y="1265068"/>
            <a:ext cx="4582408" cy="30777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257175" indent="-121444">
              <a:buFont typeface="Wingdings" pitchFamily="2" charset="2"/>
              <a:buChar char="§"/>
              <a:defRPr/>
            </a:pPr>
            <a:r>
              <a:rPr kumimoji="0" lang="en-US" altLang="ko-KR" sz="1400" b="1" dirty="0">
                <a:solidFill>
                  <a:sysClr val="windowText" lastClr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Dark channel prior-based haze removal method</a:t>
            </a:r>
            <a:endParaRPr kumimoji="0" lang="ko-KR" altLang="en-US" sz="1400" b="1" dirty="0">
              <a:solidFill>
                <a:sysClr val="windowText" lastClr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4916370" y="1229380"/>
            <a:ext cx="3846630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257175" indent="-121444">
              <a:buFont typeface="Wingdings" pitchFamily="2" charset="2"/>
              <a:buChar char="§"/>
              <a:defRPr/>
            </a:pPr>
            <a:r>
              <a:rPr kumimoji="0" lang="en-US" altLang="ko-KR" sz="1400" b="1" dirty="0">
                <a:solidFill>
                  <a:sysClr val="windowText" lastClr="000000"/>
                </a:solidFill>
                <a:latin typeface="+mn-ea"/>
                <a:cs typeface="Times New Roman" panose="02020603050405020304" pitchFamily="18" charset="0"/>
              </a:rPr>
              <a:t> Haze removal-based </a:t>
            </a:r>
            <a:br>
              <a:rPr kumimoji="0" lang="en-US" altLang="ko-KR" sz="1400" b="1" dirty="0">
                <a:solidFill>
                  <a:sysClr val="windowText" lastClr="000000"/>
                </a:solidFill>
                <a:latin typeface="+mn-ea"/>
                <a:cs typeface="Times New Roman" panose="02020603050405020304" pitchFamily="18" charset="0"/>
              </a:rPr>
            </a:br>
            <a:r>
              <a:rPr kumimoji="0" lang="en-US" altLang="ko-KR" sz="1400" b="1" dirty="0">
                <a:solidFill>
                  <a:sysClr val="windowText" lastClr="000000"/>
                </a:solidFill>
                <a:latin typeface="+mn-ea"/>
                <a:cs typeface="Times New Roman" panose="02020603050405020304" pitchFamily="18" charset="0"/>
              </a:rPr>
              <a:t> low-light image enhancement process</a:t>
            </a:r>
          </a:p>
        </p:txBody>
      </p:sp>
      <p:sp>
        <p:nvSpPr>
          <p:cNvPr id="128" name="타원 127"/>
          <p:cNvSpPr/>
          <p:nvPr/>
        </p:nvSpPr>
        <p:spPr>
          <a:xfrm>
            <a:off x="2179320" y="4030980"/>
            <a:ext cx="313200" cy="312420"/>
          </a:xfrm>
          <a:prstGeom prst="ellipse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타원 128"/>
          <p:cNvSpPr/>
          <p:nvPr/>
        </p:nvSpPr>
        <p:spPr>
          <a:xfrm>
            <a:off x="1653540" y="4411980"/>
            <a:ext cx="556260" cy="312420"/>
          </a:xfrm>
          <a:prstGeom prst="ellipse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" name="그룹 58"/>
          <p:cNvGrpSpPr/>
          <p:nvPr/>
        </p:nvGrpSpPr>
        <p:grpSpPr>
          <a:xfrm rot="10800000">
            <a:off x="3396076" y="2297325"/>
            <a:ext cx="485292" cy="256505"/>
            <a:chOff x="3733800" y="3051318"/>
            <a:chExt cx="419100" cy="358775"/>
          </a:xfrm>
        </p:grpSpPr>
        <p:cxnSp>
          <p:nvCxnSpPr>
            <p:cNvPr id="60" name="직선 연결선 59"/>
            <p:cNvCxnSpPr/>
            <p:nvPr/>
          </p:nvCxnSpPr>
          <p:spPr>
            <a:xfrm>
              <a:off x="3733800" y="3051318"/>
              <a:ext cx="4191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/>
            <p:nvPr/>
          </p:nvCxnSpPr>
          <p:spPr>
            <a:xfrm>
              <a:off x="3946525" y="3051318"/>
              <a:ext cx="0" cy="3587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직사각형 61"/>
          <p:cNvSpPr/>
          <p:nvPr/>
        </p:nvSpPr>
        <p:spPr>
          <a:xfrm>
            <a:off x="3037116" y="2049780"/>
            <a:ext cx="135485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dk1"/>
                </a:solidFill>
                <a:latin typeface="+mn-ea"/>
                <a:ea typeface="+mn-ea"/>
              </a:rPr>
              <a:t>Transmission map</a:t>
            </a:r>
            <a:endParaRPr lang="ko-KR" altLang="en-US" sz="1050" b="1" dirty="0">
              <a:solidFill>
                <a:schemeClr val="dk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58352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209800" y="3657600"/>
            <a:ext cx="4846320" cy="2613660"/>
          </a:xfrm>
          <a:prstGeom prst="rect">
            <a:avLst/>
          </a:prstGeom>
          <a:solidFill>
            <a:srgbClr val="92D050">
              <a:alpha val="16000"/>
            </a:srgbClr>
          </a:solidFill>
          <a:ln w="12700">
            <a:solidFill>
              <a:schemeClr val="tx1">
                <a:alpha val="12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04800" y="838200"/>
            <a:ext cx="8534400" cy="5410200"/>
          </a:xfrm>
        </p:spPr>
        <p:txBody>
          <a:bodyPr/>
          <a:lstStyle/>
          <a:p>
            <a:r>
              <a:rPr lang="en-US" altLang="ko-KR" sz="1800" b="0" dirty="0"/>
              <a:t>Combined Low-light Image Restoration Model</a:t>
            </a:r>
          </a:p>
          <a:p>
            <a:pPr lvl="1"/>
            <a:endParaRPr lang="ko-KR" altLang="en-US" sz="16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III. </a:t>
            </a:r>
            <a:r>
              <a:rPr lang="ko-KR" altLang="en-US" dirty="0">
                <a:solidFill>
                  <a:schemeClr val="bg1"/>
                </a:solidFill>
              </a:rPr>
              <a:t>제안하는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방법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381000" y="1749623"/>
                <a:ext cx="8395384" cy="3474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𝑖𝑛𝑣</m:t>
                          </m:r>
                        </m:sub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bSup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𝑖𝑛𝑣</m:t>
                          </m:r>
                        </m:sub>
                        <m:sup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bSup>
                      <m:sSup>
                        <m:sSup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𝑘𝑑</m:t>
                          </m:r>
                        </m:sup>
                      </m:sSup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𝑘𝑑</m:t>
                              </m:r>
                            </m:sup>
                          </m:sSup>
                        </m:e>
                      </m:d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000" i="1"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ko-KR" alt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749623"/>
                <a:ext cx="8395384" cy="347403"/>
              </a:xfrm>
              <a:prstGeom prst="rect">
                <a:avLst/>
              </a:prstGeom>
              <a:blipFill>
                <a:blip r:embed="rId3"/>
                <a:stretch>
                  <a:fillRect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381000" y="2967861"/>
                <a:ext cx="8395384" cy="308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𝑖𝑛𝑣</m:t>
                          </m:r>
                        </m:sub>
                        <m:sup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bSup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𝑖𝑛𝑣</m:t>
                          </m:r>
                        </m:sub>
                        <m:sup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bSup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𝐴𝑇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000" i="1"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ko-KR" alt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967861"/>
                <a:ext cx="8395384" cy="308739"/>
              </a:xfrm>
              <a:prstGeom prst="rect">
                <a:avLst/>
              </a:prstGeom>
              <a:blipFill>
                <a:blip r:embed="rId4"/>
                <a:stretch>
                  <a:fillRect b="-352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787216" y="2277509"/>
                <a:ext cx="1613584" cy="3132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𝑘𝑑</m:t>
                          </m:r>
                        </m:sup>
                      </m:sSup>
                    </m:oMath>
                  </m:oMathPara>
                </a14:m>
                <a:endParaRPr lang="ko-KR" alt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216" y="2277509"/>
                <a:ext cx="1613584" cy="313291"/>
              </a:xfrm>
              <a:prstGeom prst="rect">
                <a:avLst/>
              </a:prstGeom>
              <a:blipFill rotWithShape="0">
                <a:blip r:embed="rId5"/>
                <a:stretch>
                  <a:fillRect l="-2264" t="-1961" b="-78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아래쪽 화살표 22"/>
          <p:cNvSpPr/>
          <p:nvPr/>
        </p:nvSpPr>
        <p:spPr>
          <a:xfrm>
            <a:off x="4381500" y="2209800"/>
            <a:ext cx="381000" cy="640080"/>
          </a:xfrm>
          <a:prstGeom prst="downArrow">
            <a:avLst>
              <a:gd name="adj1" fmla="val 37500"/>
              <a:gd name="adj2" fmla="val 461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등호 7"/>
          <p:cNvSpPr/>
          <p:nvPr/>
        </p:nvSpPr>
        <p:spPr>
          <a:xfrm>
            <a:off x="3269045" y="4078121"/>
            <a:ext cx="247416" cy="216761"/>
          </a:xfrm>
          <a:prstGeom prst="mathEqual">
            <a:avLst/>
          </a:prstGeom>
          <a:solidFill>
            <a:schemeClr val="accent2">
              <a:lumMod val="50000"/>
            </a:schemeClr>
          </a:solidFill>
          <a:ln w="31750">
            <a:noFill/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덧셈 기호 9"/>
          <p:cNvSpPr/>
          <p:nvPr/>
        </p:nvSpPr>
        <p:spPr>
          <a:xfrm>
            <a:off x="5755326" y="5368745"/>
            <a:ext cx="246736" cy="246736"/>
          </a:xfrm>
          <a:prstGeom prst="mathPlus">
            <a:avLst/>
          </a:prstGeom>
          <a:solidFill>
            <a:schemeClr val="accent2">
              <a:lumMod val="50000"/>
            </a:schemeClr>
          </a:solidFill>
          <a:ln w="31750">
            <a:noFill/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620" y="3733800"/>
            <a:ext cx="938266" cy="938265"/>
          </a:xfrm>
          <a:prstGeom prst="rect">
            <a:avLst/>
          </a:prstGeom>
          <a:ln w="3175">
            <a:solidFill>
              <a:schemeClr val="tx1">
                <a:alpha val="49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606963" y="4680987"/>
                <a:ext cx="311581" cy="1756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𝑖𝑛𝑣</m:t>
                          </m:r>
                        </m:sub>
                        <m:sup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bSup>
                    </m:oMath>
                  </m:oMathPara>
                </a14:m>
                <a:endParaRPr lang="ko-KR" altLang="en-US" sz="1600" b="1" dirty="0">
                  <a:solidFill>
                    <a:schemeClr val="accent2">
                      <a:lumMod val="50000"/>
                    </a:schemeClr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963" y="4680987"/>
                <a:ext cx="311581" cy="175695"/>
              </a:xfrm>
              <a:prstGeom prst="rect">
                <a:avLst/>
              </a:prstGeom>
              <a:blipFill>
                <a:blip r:embed="rId7"/>
                <a:stretch>
                  <a:fillRect l="-43137" r="-9804" b="-758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875328" y="4680987"/>
                <a:ext cx="284633" cy="1756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𝑖𝑛𝑣</m:t>
                          </m:r>
                        </m:sub>
                        <m:sup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bSup>
                    </m:oMath>
                  </m:oMathPara>
                </a14:m>
                <a:endParaRPr lang="ko-KR" altLang="en-US" sz="1600" b="1" dirty="0">
                  <a:solidFill>
                    <a:schemeClr val="accent2">
                      <a:lumMod val="50000"/>
                    </a:schemeClr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328" y="4680987"/>
                <a:ext cx="284633" cy="175695"/>
              </a:xfrm>
              <a:prstGeom prst="rect">
                <a:avLst/>
              </a:prstGeom>
              <a:blipFill>
                <a:blip r:embed="rId8"/>
                <a:stretch>
                  <a:fillRect l="-54348" r="-10870" b="-862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978331" y="5953322"/>
                <a:ext cx="517190" cy="1751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b="1" dirty="0">
                  <a:solidFill>
                    <a:schemeClr val="accent2">
                      <a:lumMod val="50000"/>
                    </a:schemeClr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8331" y="5953322"/>
                <a:ext cx="517190" cy="175102"/>
              </a:xfrm>
              <a:prstGeom prst="rect">
                <a:avLst/>
              </a:prstGeom>
              <a:blipFill>
                <a:blip r:embed="rId9"/>
                <a:stretch>
                  <a:fillRect l="-38095" r="-26190" b="-96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166361" y="4681284"/>
                <a:ext cx="141130" cy="1751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ko-KR" altLang="en-US" sz="1600" b="1" dirty="0">
                  <a:solidFill>
                    <a:schemeClr val="accent2">
                      <a:lumMod val="50000"/>
                    </a:schemeClr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361" y="4681284"/>
                <a:ext cx="141130" cy="175102"/>
              </a:xfrm>
              <a:prstGeom prst="rect">
                <a:avLst/>
              </a:prstGeom>
              <a:blipFill>
                <a:blip r:embed="rId10"/>
                <a:stretch>
                  <a:fillRect l="-73913" r="-13043" b="-517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945118" y="5953322"/>
                <a:ext cx="145053" cy="1751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ko-KR" altLang="en-US" sz="1600" b="1" dirty="0">
                  <a:solidFill>
                    <a:schemeClr val="accent2">
                      <a:lumMod val="50000"/>
                    </a:schemeClr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118" y="5953322"/>
                <a:ext cx="145053" cy="175102"/>
              </a:xfrm>
              <a:prstGeom prst="rect">
                <a:avLst/>
              </a:prstGeom>
              <a:blipFill>
                <a:blip r:embed="rId11"/>
                <a:stretch>
                  <a:fillRect l="-66667" r="-16667" b="-5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덧셈 기호 21"/>
          <p:cNvSpPr/>
          <p:nvPr/>
        </p:nvSpPr>
        <p:spPr>
          <a:xfrm>
            <a:off x="5755326" y="4063134"/>
            <a:ext cx="246736" cy="246736"/>
          </a:xfrm>
          <a:prstGeom prst="mathPlus">
            <a:avLst/>
          </a:prstGeom>
          <a:solidFill>
            <a:schemeClr val="accent2">
              <a:lumMod val="50000"/>
            </a:schemeClr>
          </a:solidFill>
          <a:ln w="31750">
            <a:noFill/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512" y="3733800"/>
            <a:ext cx="938266" cy="938265"/>
          </a:xfrm>
          <a:prstGeom prst="rect">
            <a:avLst/>
          </a:prstGeom>
          <a:ln w="3175">
            <a:solidFill>
              <a:schemeClr val="tx1">
                <a:alpha val="49000"/>
              </a:schemeClr>
            </a:solidFill>
          </a:ln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793" y="3733800"/>
            <a:ext cx="938266" cy="938265"/>
          </a:xfrm>
          <a:prstGeom prst="rect">
            <a:avLst/>
          </a:prstGeom>
          <a:ln w="3175">
            <a:solidFill>
              <a:schemeClr val="tx1">
                <a:alpha val="49000"/>
              </a:schemeClr>
            </a:solidFill>
          </a:ln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793" y="5024813"/>
            <a:ext cx="938266" cy="938265"/>
          </a:xfrm>
          <a:prstGeom prst="rect">
            <a:avLst/>
          </a:prstGeom>
          <a:ln w="3175">
            <a:solidFill>
              <a:schemeClr val="tx1">
                <a:alpha val="49000"/>
              </a:schemeClr>
            </a:solidFill>
          </a:ln>
        </p:spPr>
      </p:pic>
      <p:sp>
        <p:nvSpPr>
          <p:cNvPr id="29" name="곱셈 기호 28"/>
          <p:cNvSpPr/>
          <p:nvPr/>
        </p:nvSpPr>
        <p:spPr>
          <a:xfrm>
            <a:off x="4496842" y="4058156"/>
            <a:ext cx="256691" cy="256691"/>
          </a:xfrm>
          <a:prstGeom prst="mathMultiply">
            <a:avLst/>
          </a:prstGeom>
          <a:solidFill>
            <a:schemeClr val="accent2">
              <a:lumMod val="50000"/>
            </a:schemeClr>
          </a:solidFill>
          <a:ln w="31750">
            <a:noFill/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곱셈 기호 29"/>
          <p:cNvSpPr/>
          <p:nvPr/>
        </p:nvSpPr>
        <p:spPr>
          <a:xfrm>
            <a:off x="4496842" y="5363767"/>
            <a:ext cx="256691" cy="256691"/>
          </a:xfrm>
          <a:prstGeom prst="mathMultiply">
            <a:avLst/>
          </a:prstGeom>
          <a:solidFill>
            <a:schemeClr val="accent2">
              <a:lumMod val="50000"/>
            </a:schemeClr>
          </a:solidFill>
          <a:ln w="31750">
            <a:noFill/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754" y="5024813"/>
            <a:ext cx="938266" cy="938265"/>
          </a:xfrm>
          <a:prstGeom prst="rect">
            <a:avLst/>
          </a:prstGeom>
          <a:ln w="3175">
            <a:solidFill>
              <a:schemeClr val="tx1">
                <a:alpha val="49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6419271" y="5909546"/>
                <a:ext cx="259233" cy="2626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ko-KR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271" y="5909546"/>
                <a:ext cx="259233" cy="262654"/>
              </a:xfrm>
              <a:prstGeom prst="rect">
                <a:avLst/>
              </a:prstGeom>
              <a:blipFill>
                <a:blip r:embed="rId16"/>
                <a:stretch>
                  <a:fillRect l="-16279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/>
          <p:cNvSpPr/>
          <p:nvPr/>
        </p:nvSpPr>
        <p:spPr>
          <a:xfrm>
            <a:off x="3499476" y="5024154"/>
            <a:ext cx="939583" cy="93958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225540" y="1744980"/>
            <a:ext cx="327660" cy="388620"/>
          </a:xfrm>
          <a:prstGeom prst="round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564965" y="1196340"/>
            <a:ext cx="179889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dk1"/>
                </a:solidFill>
                <a:latin typeface="+mn-ea"/>
              </a:rPr>
              <a:t>Additive Gaussian noise</a:t>
            </a:r>
            <a:endParaRPr lang="ko-KR" altLang="en-US" sz="1100" b="1" dirty="0">
              <a:solidFill>
                <a:schemeClr val="dk1"/>
              </a:solidFill>
              <a:latin typeface="+mn-ea"/>
            </a:endParaRPr>
          </a:p>
        </p:txBody>
      </p:sp>
      <p:grpSp>
        <p:nvGrpSpPr>
          <p:cNvPr id="32" name="그룹 31"/>
          <p:cNvGrpSpPr/>
          <p:nvPr/>
        </p:nvGrpSpPr>
        <p:grpSpPr>
          <a:xfrm rot="10800000">
            <a:off x="6300162" y="1474364"/>
            <a:ext cx="176838" cy="256505"/>
            <a:chOff x="3733800" y="3051318"/>
            <a:chExt cx="419100" cy="358775"/>
          </a:xfrm>
        </p:grpSpPr>
        <p:cxnSp>
          <p:nvCxnSpPr>
            <p:cNvPr id="33" name="직선 연결선 32"/>
            <p:cNvCxnSpPr/>
            <p:nvPr/>
          </p:nvCxnSpPr>
          <p:spPr>
            <a:xfrm>
              <a:off x="3733800" y="3051318"/>
              <a:ext cx="4191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/>
            <p:nvPr/>
          </p:nvCxnSpPr>
          <p:spPr>
            <a:xfrm>
              <a:off x="3946525" y="3051318"/>
              <a:ext cx="0" cy="3587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직사각형 37"/>
          <p:cNvSpPr/>
          <p:nvPr/>
        </p:nvSpPr>
        <p:spPr>
          <a:xfrm>
            <a:off x="1956071" y="2310717"/>
            <a:ext cx="192392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dk1"/>
                </a:solidFill>
                <a:latin typeface="+mn-ea"/>
              </a:rPr>
              <a:t>observed inversed image </a:t>
            </a:r>
            <a:endParaRPr lang="ko-KR" altLang="en-US" sz="1100" b="1" dirty="0">
              <a:solidFill>
                <a:schemeClr val="dk1"/>
              </a:solidFill>
              <a:latin typeface="+mn-e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619375" y="2163580"/>
            <a:ext cx="506780" cy="231922"/>
            <a:chOff x="2619375" y="2163580"/>
            <a:chExt cx="506780" cy="231922"/>
          </a:xfrm>
        </p:grpSpPr>
        <p:cxnSp>
          <p:nvCxnSpPr>
            <p:cNvPr id="37" name="직선 연결선 36"/>
            <p:cNvCxnSpPr/>
            <p:nvPr/>
          </p:nvCxnSpPr>
          <p:spPr>
            <a:xfrm>
              <a:off x="2619375" y="2164078"/>
              <a:ext cx="5067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/>
            <p:nvPr/>
          </p:nvCxnSpPr>
          <p:spPr>
            <a:xfrm>
              <a:off x="2895600" y="2163580"/>
              <a:ext cx="0" cy="2319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 rot="10800000">
            <a:off x="3368040" y="1524000"/>
            <a:ext cx="506780" cy="231922"/>
            <a:chOff x="2619375" y="2163580"/>
            <a:chExt cx="506780" cy="231922"/>
          </a:xfrm>
        </p:grpSpPr>
        <p:cxnSp>
          <p:nvCxnSpPr>
            <p:cNvPr id="44" name="직선 연결선 43"/>
            <p:cNvCxnSpPr/>
            <p:nvPr/>
          </p:nvCxnSpPr>
          <p:spPr>
            <a:xfrm>
              <a:off x="2619375" y="2164078"/>
              <a:ext cx="5067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/>
            <p:nvPr/>
          </p:nvCxnSpPr>
          <p:spPr>
            <a:xfrm>
              <a:off x="2895600" y="2163580"/>
              <a:ext cx="0" cy="2319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직사각형 45"/>
          <p:cNvSpPr/>
          <p:nvPr/>
        </p:nvSpPr>
        <p:spPr>
          <a:xfrm>
            <a:off x="2642096" y="1249680"/>
            <a:ext cx="18213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b="1" dirty="0">
                <a:latin typeface="+mn-ea"/>
              </a:rPr>
              <a:t>restored inversed image</a:t>
            </a:r>
            <a:endParaRPr lang="ko-KR" altLang="en-US" sz="1100" b="1" dirty="0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2642095" y="1744980"/>
            <a:ext cx="3373693" cy="388620"/>
          </a:xfrm>
          <a:prstGeom prst="roundRect">
            <a:avLst/>
          </a:prstGeom>
          <a:solidFill>
            <a:srgbClr val="00B05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372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b="0" dirty="0"/>
              <a:t>Combined Low-light Image Restoration Model</a:t>
            </a:r>
          </a:p>
          <a:p>
            <a:pPr lvl="1"/>
            <a:endParaRPr lang="ko-KR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52400" y="1652314"/>
                <a:ext cx="8839200" cy="5075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𝑎𝑟𝑔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𝑖𝑛𝑣</m:t>
                                  </m:r>
                                </m:sub>
                              </m:s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ko-KR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altLang="ko-KR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(?)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652314"/>
                <a:ext cx="8839200" cy="507575"/>
              </a:xfrm>
              <a:prstGeom prst="rect">
                <a:avLst/>
              </a:prstGeom>
              <a:blipFill>
                <a:blip r:embed="rId3"/>
                <a:stretch>
                  <a:fillRect l="-1310" b="-132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III. </a:t>
            </a:r>
            <a:r>
              <a:rPr lang="ko-KR" altLang="en-US" dirty="0">
                <a:solidFill>
                  <a:schemeClr val="bg1"/>
                </a:solidFill>
              </a:rPr>
              <a:t>제안하는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방법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3872" y="1295400"/>
            <a:ext cx="9056256" cy="51054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3" y="4315604"/>
            <a:ext cx="1099565" cy="109956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36135" y="5428956"/>
            <a:ext cx="10470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 dirty="0">
                <a:latin typeface="+mn-ea"/>
                <a:ea typeface="+mn-ea"/>
              </a:rPr>
              <a:t>low-light image</a:t>
            </a:r>
            <a:endParaRPr lang="ko-KR" altLang="en-US" sz="1200" b="1" dirty="0">
              <a:latin typeface="+mn-ea"/>
              <a:ea typeface="+mn-ea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399" y="4312028"/>
            <a:ext cx="1106718" cy="110671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957227" y="5428956"/>
            <a:ext cx="10470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 dirty="0">
                <a:latin typeface="+mn-ea"/>
                <a:ea typeface="+mn-ea"/>
              </a:rPr>
              <a:t>Enhanced result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1691650" y="4110894"/>
            <a:ext cx="5767174" cy="1565549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929343" y="5377028"/>
            <a:ext cx="701725" cy="3142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" name="직선 화살표 연결선 42"/>
          <p:cNvCxnSpPr>
            <a:stCxn id="35" idx="3"/>
            <a:endCxn id="50" idx="1"/>
          </p:cNvCxnSpPr>
          <p:nvPr/>
        </p:nvCxnSpPr>
        <p:spPr>
          <a:xfrm>
            <a:off x="7458824" y="4893669"/>
            <a:ext cx="478921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headEnd type="none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직사각형 43"/>
          <p:cNvSpPr/>
          <p:nvPr/>
        </p:nvSpPr>
        <p:spPr>
          <a:xfrm>
            <a:off x="7020149" y="4175287"/>
            <a:ext cx="442700" cy="780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7" name="직사각형 46"/>
          <p:cNvSpPr/>
          <p:nvPr/>
        </p:nvSpPr>
        <p:spPr>
          <a:xfrm>
            <a:off x="1707749" y="4175287"/>
            <a:ext cx="442700" cy="780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48" name="직선 화살표 연결선 47"/>
          <p:cNvCxnSpPr>
            <a:stCxn id="49" idx="3"/>
            <a:endCxn id="35" idx="1"/>
          </p:cNvCxnSpPr>
          <p:nvPr/>
        </p:nvCxnSpPr>
        <p:spPr>
          <a:xfrm>
            <a:off x="1208705" y="4893669"/>
            <a:ext cx="482945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headEnd type="none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9" name="직사각형 48"/>
          <p:cNvSpPr/>
          <p:nvPr/>
        </p:nvSpPr>
        <p:spPr>
          <a:xfrm>
            <a:off x="766005" y="4503288"/>
            <a:ext cx="442700" cy="780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0" name="직사각형 49"/>
          <p:cNvSpPr/>
          <p:nvPr/>
        </p:nvSpPr>
        <p:spPr>
          <a:xfrm>
            <a:off x="7937745" y="4503288"/>
            <a:ext cx="442700" cy="780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" name="직사각형 1"/>
          <p:cNvSpPr/>
          <p:nvPr/>
        </p:nvSpPr>
        <p:spPr>
          <a:xfrm>
            <a:off x="3141256" y="4709002"/>
            <a:ext cx="3047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  <a:latin typeface="+mn-ea"/>
              </a:rPr>
              <a:t>Variational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 Optimization ?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05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52400" y="1652314"/>
                <a:ext cx="8839200" cy="5345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𝑎𝑟𝑔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𝑖𝑛𝑣</m:t>
                                  </m:r>
                                </m:sub>
                              </m:s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  <m:t>𝑖𝑛𝑣</m:t>
                                          </m:r>
                                        </m:sub>
                                      </m:sSub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000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000" i="1">
                                                  <a:latin typeface="Cambria Math" panose="02040503050406030204" pitchFamily="18" charset="0"/>
                                                </a:rPr>
                                                <m:t>𝑖𝑛𝑣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altLang="ko-KR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000" i="1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altLang="ko-KR" sz="2000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</m:d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  <m:t>𝐴𝑇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  <m:t>𝑖𝑛𝑣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/>
                              </m:sSubSup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p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652314"/>
                <a:ext cx="8839200" cy="534505"/>
              </a:xfrm>
              <a:prstGeom prst="rect">
                <a:avLst/>
              </a:prstGeom>
              <a:blipFill>
                <a:blip r:embed="rId3"/>
                <a:stretch>
                  <a:fillRect l="-1310" b="-1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b="0" dirty="0"/>
              <a:t>Combined Low-light Image Restoration Model</a:t>
            </a:r>
          </a:p>
          <a:p>
            <a:pPr lvl="1"/>
            <a:endParaRPr lang="ko-KR" altLang="en-US" sz="16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III. </a:t>
            </a:r>
            <a:r>
              <a:rPr lang="ko-KR" altLang="en-US" dirty="0">
                <a:solidFill>
                  <a:schemeClr val="bg1"/>
                </a:solidFill>
              </a:rPr>
              <a:t>제안하는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방법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3872" y="1295400"/>
            <a:ext cx="9056256" cy="51054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9" name="오른쪽 중괄호 18"/>
          <p:cNvSpPr/>
          <p:nvPr/>
        </p:nvSpPr>
        <p:spPr>
          <a:xfrm rot="5400000">
            <a:off x="2552700" y="647700"/>
            <a:ext cx="228600" cy="3048000"/>
          </a:xfrm>
          <a:prstGeom prst="rightBrace">
            <a:avLst>
              <a:gd name="adj1" fmla="val 35919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928016" y="2286000"/>
            <a:ext cx="14779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latin typeface="+mn-ea"/>
                <a:ea typeface="+mn-ea"/>
              </a:rPr>
              <a:t>data-fidelity term</a:t>
            </a:r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21" name="오른쪽 중괄호 20"/>
          <p:cNvSpPr/>
          <p:nvPr/>
        </p:nvSpPr>
        <p:spPr>
          <a:xfrm rot="5400000">
            <a:off x="4991100" y="1714500"/>
            <a:ext cx="228600" cy="914400"/>
          </a:xfrm>
          <a:prstGeom prst="rightBrace">
            <a:avLst>
              <a:gd name="adj1" fmla="val 35919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713594" y="2286000"/>
            <a:ext cx="7836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latin typeface="+mn-ea"/>
                <a:ea typeface="+mn-ea"/>
              </a:rPr>
              <a:t>TV term</a:t>
            </a:r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27" name="오른쪽 중괄호 26"/>
          <p:cNvSpPr/>
          <p:nvPr/>
        </p:nvSpPr>
        <p:spPr>
          <a:xfrm rot="5400000">
            <a:off x="6469816" y="1714500"/>
            <a:ext cx="228600" cy="914400"/>
          </a:xfrm>
          <a:prstGeom prst="rightBrace">
            <a:avLst>
              <a:gd name="adj1" fmla="val 35919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845933" y="2286000"/>
            <a:ext cx="14763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latin typeface="+mn-ea"/>
              </a:rPr>
              <a:t>Smoothness term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37" name="오른쪽 중괄호 36"/>
          <p:cNvSpPr/>
          <p:nvPr/>
        </p:nvSpPr>
        <p:spPr>
          <a:xfrm rot="5400000">
            <a:off x="8018610" y="1676400"/>
            <a:ext cx="228600" cy="990600"/>
          </a:xfrm>
          <a:prstGeom prst="rightBrace">
            <a:avLst>
              <a:gd name="adj1" fmla="val 35919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715000" y="5867400"/>
            <a:ext cx="34307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+mn-ea"/>
                <a:ea typeface="+mn-ea"/>
              </a:rPr>
              <a:t>★부록 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  <a:ea typeface="+mn-ea"/>
              </a:rPr>
              <a:t>A. 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  <a:ea typeface="+mn-ea"/>
              </a:rPr>
              <a:t>제안하는 에너지 함수의 최적해 전개</a:t>
            </a:r>
            <a:endParaRPr lang="en-US" altLang="ko-KR" sz="1200" b="1" dirty="0">
              <a:solidFill>
                <a:srgbClr val="FF0000"/>
              </a:solidFill>
              <a:latin typeface="+mn-ea"/>
              <a:ea typeface="+mn-ea"/>
            </a:endParaRPr>
          </a:p>
          <a:p>
            <a:r>
              <a:rPr lang="ko-KR" altLang="en-US" sz="1200" b="1" dirty="0">
                <a:solidFill>
                  <a:srgbClr val="FF0000"/>
                </a:solidFill>
                <a:latin typeface="+mn-ea"/>
                <a:ea typeface="+mn-ea"/>
              </a:rPr>
              <a:t>   내용 추가 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  <a:ea typeface="+mn-ea"/>
              </a:rPr>
              <a:t>(pp. 46-48)</a:t>
            </a:r>
            <a:endParaRPr lang="ko-KR" altLang="en-US" sz="12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3" y="4315604"/>
            <a:ext cx="1099565" cy="109956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209682" y="3505200"/>
            <a:ext cx="2731111" cy="4386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 Bregman Iteration</a:t>
            </a:r>
            <a:endParaRPr lang="ko-KR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6135" y="5428956"/>
            <a:ext cx="10470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 dirty="0">
                <a:latin typeface="+mn-ea"/>
                <a:ea typeface="+mn-ea"/>
              </a:rPr>
              <a:t>low-light image</a:t>
            </a:r>
            <a:endParaRPr lang="ko-KR" altLang="en-US" sz="1200" b="1" dirty="0">
              <a:latin typeface="+mn-ea"/>
              <a:ea typeface="+mn-ea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399" y="4312028"/>
            <a:ext cx="1106718" cy="110671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957227" y="5428956"/>
            <a:ext cx="10470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 dirty="0">
                <a:latin typeface="+mn-ea"/>
                <a:ea typeface="+mn-ea"/>
              </a:rPr>
              <a:t>Enhanced result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266" y="4312028"/>
            <a:ext cx="1106718" cy="1106719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313" y="4312028"/>
            <a:ext cx="1106718" cy="1106719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360" y="4312028"/>
            <a:ext cx="1106718" cy="1106719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408" y="4312028"/>
            <a:ext cx="1106718" cy="1106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920010" y="4726438"/>
                <a:ext cx="226559" cy="2730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800" b="1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010" y="4726438"/>
                <a:ext cx="226559" cy="273091"/>
              </a:xfrm>
              <a:prstGeom prst="rect">
                <a:avLst/>
              </a:prstGeom>
              <a:blipFill>
                <a:blip r:embed="rId10"/>
                <a:stretch>
                  <a:fillRect r="-8108" b="-2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406974" y="4726438"/>
                <a:ext cx="226559" cy="2730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800" b="1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6974" y="4726438"/>
                <a:ext cx="226559" cy="273091"/>
              </a:xfrm>
              <a:prstGeom prst="rect">
                <a:avLst/>
              </a:prstGeom>
              <a:blipFill>
                <a:blip r:embed="rId11"/>
                <a:stretch>
                  <a:fillRect r="-8108" b="-2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5901563" y="4726438"/>
                <a:ext cx="226559" cy="2730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800" b="1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563" y="4726438"/>
                <a:ext cx="226559" cy="273091"/>
              </a:xfrm>
              <a:prstGeom prst="rect">
                <a:avLst/>
              </a:prstGeom>
              <a:blipFill>
                <a:blip r:embed="rId12"/>
                <a:stretch>
                  <a:fillRect r="-8108" b="-2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직사각형 34"/>
          <p:cNvSpPr/>
          <p:nvPr/>
        </p:nvSpPr>
        <p:spPr>
          <a:xfrm>
            <a:off x="1691650" y="4110894"/>
            <a:ext cx="5767174" cy="1565549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752600" y="5453225"/>
            <a:ext cx="109966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fidelity term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929343" y="5377028"/>
            <a:ext cx="701725" cy="3142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" name="직선 화살표 연결선 42"/>
          <p:cNvCxnSpPr>
            <a:stCxn id="35" idx="3"/>
            <a:endCxn id="50" idx="1"/>
          </p:cNvCxnSpPr>
          <p:nvPr/>
        </p:nvCxnSpPr>
        <p:spPr>
          <a:xfrm>
            <a:off x="7458824" y="4893669"/>
            <a:ext cx="478921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headEnd type="none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직사각형 43"/>
          <p:cNvSpPr/>
          <p:nvPr/>
        </p:nvSpPr>
        <p:spPr>
          <a:xfrm>
            <a:off x="7020149" y="4175287"/>
            <a:ext cx="442700" cy="780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45" name="꺾인 연결선 44"/>
          <p:cNvCxnSpPr>
            <a:stCxn id="44" idx="3"/>
            <a:endCxn id="18" idx="3"/>
          </p:cNvCxnSpPr>
          <p:nvPr/>
        </p:nvCxnSpPr>
        <p:spPr>
          <a:xfrm flipH="1" flipV="1">
            <a:off x="5940793" y="3724538"/>
            <a:ext cx="1522056" cy="841130"/>
          </a:xfrm>
          <a:prstGeom prst="bentConnector3">
            <a:avLst>
              <a:gd name="adj1" fmla="val -9519"/>
            </a:avLst>
          </a:prstGeom>
          <a:noFill/>
          <a:ln w="38100">
            <a:solidFill>
              <a:schemeClr val="tx1"/>
            </a:solidFill>
            <a:headEnd type="none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꺾인 연결선 45"/>
          <p:cNvCxnSpPr>
            <a:stCxn id="18" idx="1"/>
            <a:endCxn id="47" idx="1"/>
          </p:cNvCxnSpPr>
          <p:nvPr/>
        </p:nvCxnSpPr>
        <p:spPr>
          <a:xfrm rot="10800000" flipV="1">
            <a:off x="1707749" y="3724538"/>
            <a:ext cx="1501933" cy="841130"/>
          </a:xfrm>
          <a:prstGeom prst="bentConnector3">
            <a:avLst>
              <a:gd name="adj1" fmla="val 122544"/>
            </a:avLst>
          </a:prstGeom>
          <a:noFill/>
          <a:ln w="38100">
            <a:solidFill>
              <a:schemeClr val="tx1"/>
            </a:solidFill>
            <a:headEnd type="none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직사각형 46"/>
          <p:cNvSpPr/>
          <p:nvPr/>
        </p:nvSpPr>
        <p:spPr>
          <a:xfrm>
            <a:off x="1707749" y="4175287"/>
            <a:ext cx="442700" cy="780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48" name="직선 화살표 연결선 47"/>
          <p:cNvCxnSpPr>
            <a:stCxn id="49" idx="3"/>
            <a:endCxn id="35" idx="1"/>
          </p:cNvCxnSpPr>
          <p:nvPr/>
        </p:nvCxnSpPr>
        <p:spPr>
          <a:xfrm>
            <a:off x="1208705" y="4893669"/>
            <a:ext cx="482945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headEnd type="none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9" name="직사각형 48"/>
          <p:cNvSpPr/>
          <p:nvPr/>
        </p:nvSpPr>
        <p:spPr>
          <a:xfrm>
            <a:off x="766005" y="4503288"/>
            <a:ext cx="442700" cy="780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0" name="직사각형 49"/>
          <p:cNvSpPr/>
          <p:nvPr/>
        </p:nvSpPr>
        <p:spPr>
          <a:xfrm>
            <a:off x="7937745" y="4503288"/>
            <a:ext cx="442700" cy="780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494" y="5458111"/>
            <a:ext cx="386356" cy="126773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762" y="5452074"/>
            <a:ext cx="313915" cy="138847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239" y="5440001"/>
            <a:ext cx="501056" cy="162994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7350420" y="2286000"/>
            <a:ext cx="15649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latin typeface="+mn-ea"/>
                <a:ea typeface="+mn-ea"/>
              </a:rPr>
              <a:t>Transmission map-</a:t>
            </a:r>
            <a:br>
              <a:rPr lang="en-US" altLang="ko-KR" sz="1200" b="1" dirty="0">
                <a:latin typeface="+mn-ea"/>
                <a:ea typeface="+mn-ea"/>
              </a:rPr>
            </a:br>
            <a:r>
              <a:rPr lang="en-US" altLang="ko-KR" sz="1200" b="1" dirty="0">
                <a:latin typeface="+mn-ea"/>
                <a:ea typeface="+mn-ea"/>
              </a:rPr>
              <a:t>fidelity term</a:t>
            </a:r>
            <a:endParaRPr lang="ko-KR" altLang="en-US" sz="12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82485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b="0" dirty="0"/>
              <a:t>Optimization Using Split </a:t>
            </a:r>
            <a:r>
              <a:rPr lang="en-US" altLang="ko-KR" sz="1800" b="0" dirty="0" err="1"/>
              <a:t>Bregman</a:t>
            </a:r>
            <a:r>
              <a:rPr lang="en-US" altLang="ko-KR" sz="1800" b="0" dirty="0"/>
              <a:t> Iteration</a:t>
            </a:r>
          </a:p>
          <a:p>
            <a:pPr lvl="1"/>
            <a:endParaRPr lang="ko-KR" altLang="en-US" sz="16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III. </a:t>
            </a:r>
            <a:r>
              <a:rPr lang="ko-KR" altLang="en-US" dirty="0">
                <a:solidFill>
                  <a:schemeClr val="bg1"/>
                </a:solidFill>
              </a:rPr>
              <a:t>제안하는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방법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040" y="1371600"/>
            <a:ext cx="8785920" cy="4953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28600" y="2772526"/>
                <a:ext cx="8686800" cy="4278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𝑎𝑟𝑔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6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𝑖𝑛𝑣</m:t>
                                  </m:r>
                                </m:sub>
                              </m:s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𝑖𝑛𝑣</m:t>
                                      </m:r>
                                    </m:sub>
                                  </m:s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𝑖𝑛𝑣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</m:d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𝐴𝑇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/>
                          </m:sSubSup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𝑖𝑛𝑣</m:t>
                                      </m:r>
                                    </m:sub>
                                  </m:s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p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ko-KR" altLang="en-US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772526"/>
                <a:ext cx="8686800" cy="427874"/>
              </a:xfrm>
              <a:prstGeom prst="rect">
                <a:avLst/>
              </a:prstGeom>
              <a:blipFill>
                <a:blip r:embed="rId3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52400" y="1652314"/>
                <a:ext cx="8839200" cy="4278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𝑎𝑟𝑔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𝑖𝑛𝑣</m:t>
                                  </m:r>
                                </m:sub>
                              </m:s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𝑖𝑛𝑣</m:t>
                                          </m:r>
                                        </m:sub>
                                      </m:s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600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600" i="1">
                                                  <a:latin typeface="Cambria Math" panose="02040503050406030204" pitchFamily="18" charset="0"/>
                                                </a:rPr>
                                                <m:t>𝑖𝑛𝑣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altLang="ko-KR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1600" i="1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altLang="ko-KR" sz="1600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</m:d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𝐴𝑇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𝑖𝑛𝑣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/>
                              </m:sSubSup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p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1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652314"/>
                <a:ext cx="8839200" cy="427874"/>
              </a:xfrm>
              <a:prstGeom prst="rect">
                <a:avLst/>
              </a:prstGeom>
              <a:blipFill>
                <a:blip r:embed="rId4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아래쪽 화살표 1"/>
          <p:cNvSpPr/>
          <p:nvPr/>
        </p:nvSpPr>
        <p:spPr>
          <a:xfrm>
            <a:off x="4114800" y="2057400"/>
            <a:ext cx="3048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495800" y="2133600"/>
            <a:ext cx="2130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+mn-ea"/>
              </a:rPr>
              <a:t>Splitting method 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572000" y="1657350"/>
            <a:ext cx="990600" cy="304800"/>
          </a:xfrm>
          <a:prstGeom prst="roundRect">
            <a:avLst/>
          </a:prstGeom>
          <a:solidFill>
            <a:srgbClr val="92D05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3724275" y="2762250"/>
            <a:ext cx="771525" cy="304800"/>
          </a:xfrm>
          <a:prstGeom prst="roundRect">
            <a:avLst/>
          </a:prstGeom>
          <a:solidFill>
            <a:srgbClr val="92D05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719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838200" y="5191125"/>
            <a:ext cx="2971800" cy="304800"/>
          </a:xfrm>
          <a:prstGeom prst="roundRect">
            <a:avLst/>
          </a:prstGeom>
          <a:solidFill>
            <a:srgbClr val="0000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b="0" dirty="0"/>
              <a:t>Optimization Using Split </a:t>
            </a:r>
            <a:r>
              <a:rPr lang="en-US" altLang="ko-KR" sz="1800" b="0" dirty="0" err="1"/>
              <a:t>Bregman</a:t>
            </a:r>
            <a:r>
              <a:rPr lang="en-US" altLang="ko-KR" sz="1800" b="0" dirty="0"/>
              <a:t> Iteration</a:t>
            </a:r>
          </a:p>
          <a:p>
            <a:pPr lvl="1"/>
            <a:endParaRPr lang="ko-KR" altLang="en-US" sz="16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III. </a:t>
            </a:r>
            <a:r>
              <a:rPr lang="ko-KR" altLang="en-US" dirty="0">
                <a:solidFill>
                  <a:schemeClr val="bg1"/>
                </a:solidFill>
              </a:rPr>
              <a:t>제안하는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방법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09600" y="3733800"/>
                <a:ext cx="4059509" cy="20621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altLang="ko-KR" sz="1600" b="1" dirty="0">
                    <a:latin typeface="+mn-ea"/>
                    <a:ea typeface="+mn-ea"/>
                  </a:rPr>
                  <a:t>-related sub-problem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+mn-ea"/>
                          </a:rPr>
                          <m:t>𝒇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+mn-ea"/>
                          </a:rPr>
                          <m:t>𝒊𝒏𝒗</m:t>
                        </m:r>
                      </m:sub>
                    </m:sSub>
                  </m:oMath>
                </a14:m>
                <a:r>
                  <a:rPr lang="en-US" altLang="ko-KR" sz="1600" b="1" dirty="0">
                    <a:latin typeface="+mn-ea"/>
                    <a:ea typeface="+mn-ea"/>
                  </a:rPr>
                  <a:t> fixed</a:t>
                </a:r>
                <a:br>
                  <a:rPr lang="en-US" altLang="ko-KR" sz="1600" b="1" dirty="0">
                    <a:latin typeface="+mn-ea"/>
                    <a:ea typeface="+mn-ea"/>
                  </a:rPr>
                </a:br>
                <a:endParaRPr lang="en-US" altLang="ko-KR" sz="1600" b="1" dirty="0">
                  <a:latin typeface="+mn-ea"/>
                  <a:ea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600" b="1" dirty="0">
                  <a:latin typeface="+mn-ea"/>
                  <a:ea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𝒊𝒏𝒗</m:t>
                        </m:r>
                      </m:sub>
                    </m:sSub>
                  </m:oMath>
                </a14:m>
                <a:r>
                  <a:rPr lang="en-US" altLang="ko-KR" sz="1600" b="1" dirty="0">
                    <a:latin typeface="+mn-ea"/>
                  </a:rPr>
                  <a:t>-related sub-problem with </a:t>
                </a:r>
                <a14:m>
                  <m:oMath xmlns:m="http://schemas.openxmlformats.org/officeDocument/2006/math"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altLang="ko-KR" sz="1600" b="1" dirty="0">
                    <a:latin typeface="+mn-ea"/>
                  </a:rPr>
                  <a:t> fixed</a:t>
                </a:r>
                <a:br>
                  <a:rPr lang="en-US" altLang="ko-KR" sz="1600" b="1" dirty="0">
                    <a:latin typeface="+mn-ea"/>
                  </a:rPr>
                </a:br>
                <a:endParaRPr lang="en-US" altLang="ko-KR" sz="1600" b="1" dirty="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600" b="1" dirty="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altLang="ko-KR" sz="1600" b="1" dirty="0">
                    <a:latin typeface="+mn-ea"/>
                  </a:rPr>
                  <a:t>- and </a:t>
                </a:r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altLang="ko-KR" sz="1600" b="1" dirty="0">
                    <a:latin typeface="+mn-ea"/>
                  </a:rPr>
                  <a:t>-related sub-problem</a:t>
                </a:r>
                <a:endParaRPr lang="en-US" altLang="ko-KR" sz="1600" b="1" dirty="0">
                  <a:latin typeface="+mn-ea"/>
                  <a:ea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ko-KR" altLang="en-US" sz="16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733800"/>
                <a:ext cx="4059509" cy="2062103"/>
              </a:xfrm>
              <a:prstGeom prst="rect">
                <a:avLst/>
              </a:prstGeom>
              <a:blipFill>
                <a:blip r:embed="rId3"/>
                <a:stretch>
                  <a:fillRect l="-601" t="-8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13"/>
          <p:cNvSpPr/>
          <p:nvPr/>
        </p:nvSpPr>
        <p:spPr>
          <a:xfrm>
            <a:off x="179040" y="1371600"/>
            <a:ext cx="8785920" cy="4953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28600" y="2772526"/>
                <a:ext cx="8686800" cy="4278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𝑎𝑟𝑔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6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𝑖𝑛𝑣</m:t>
                                  </m:r>
                                </m:sub>
                              </m:s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𝑖𝑛𝑣</m:t>
                                      </m:r>
                                    </m:sub>
                                  </m:s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𝑖𝑛𝑣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</m:d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𝐴𝑇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/>
                          </m:sSubSup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𝑖𝑛𝑣</m:t>
                                      </m:r>
                                    </m:sub>
                                  </m:s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p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ko-KR" altLang="en-US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772526"/>
                <a:ext cx="8686800" cy="427874"/>
              </a:xfrm>
              <a:prstGeom prst="rect">
                <a:avLst/>
              </a:prstGeom>
              <a:blipFill>
                <a:blip r:embed="rId4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52400" y="1652314"/>
                <a:ext cx="8839200" cy="4278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𝑎𝑟𝑔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𝑖𝑛𝑣</m:t>
                                  </m:r>
                                </m:sub>
                              </m:s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𝑖𝑛𝑣</m:t>
                                          </m:r>
                                        </m:sub>
                                      </m:s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600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600" i="1">
                                                  <a:latin typeface="Cambria Math" panose="02040503050406030204" pitchFamily="18" charset="0"/>
                                                </a:rPr>
                                                <m:t>𝑖𝑛𝑣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altLang="ko-KR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1600" i="1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altLang="ko-KR" sz="1600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</m:d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𝐴𝑇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𝑖𝑛𝑣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/>
                              </m:sSubSup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p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1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652314"/>
                <a:ext cx="8839200" cy="427874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아래쪽 화살표 1"/>
          <p:cNvSpPr/>
          <p:nvPr/>
        </p:nvSpPr>
        <p:spPr>
          <a:xfrm>
            <a:off x="4114800" y="2057400"/>
            <a:ext cx="3048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495800" y="2133600"/>
            <a:ext cx="2130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+mn-ea"/>
              </a:rPr>
              <a:t>Splitting method 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572000" y="1657350"/>
            <a:ext cx="990600" cy="304800"/>
          </a:xfrm>
          <a:prstGeom prst="roundRect">
            <a:avLst/>
          </a:prstGeom>
          <a:solidFill>
            <a:srgbClr val="92D05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3724275" y="2762250"/>
            <a:ext cx="771525" cy="304800"/>
          </a:xfrm>
          <a:prstGeom prst="roundRect">
            <a:avLst/>
          </a:prstGeom>
          <a:solidFill>
            <a:srgbClr val="92D05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4714875" y="2762250"/>
            <a:ext cx="1590676" cy="304800"/>
          </a:xfrm>
          <a:prstGeom prst="round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410200" y="3124200"/>
            <a:ext cx="2108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latin typeface="+mn-ea"/>
              </a:rPr>
              <a:t>Bregman</a:t>
            </a:r>
            <a:r>
              <a:rPr lang="en-US" altLang="ko-KR" b="1" dirty="0">
                <a:latin typeface="+mn-ea"/>
              </a:rPr>
              <a:t> method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838200" y="3733800"/>
            <a:ext cx="2228849" cy="304800"/>
          </a:xfrm>
          <a:prstGeom prst="roundRect">
            <a:avLst/>
          </a:prstGeom>
          <a:solidFill>
            <a:srgbClr val="0000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838200" y="4495800"/>
            <a:ext cx="2476500" cy="304800"/>
          </a:xfrm>
          <a:prstGeom prst="roundRect">
            <a:avLst/>
          </a:prstGeom>
          <a:solidFill>
            <a:srgbClr val="0000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806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b="0" dirty="0"/>
              <a:t>Optimization Using Split </a:t>
            </a:r>
            <a:r>
              <a:rPr lang="en-US" altLang="ko-KR" sz="1800" b="0" dirty="0" err="1"/>
              <a:t>Bregman</a:t>
            </a:r>
            <a:r>
              <a:rPr lang="en-US" altLang="ko-KR" sz="1800" b="0" dirty="0"/>
              <a:t> Iteration</a:t>
            </a:r>
          </a:p>
          <a:p>
            <a:pPr lvl="1"/>
            <a:endParaRPr lang="ko-KR" altLang="en-US" sz="16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III. </a:t>
            </a:r>
            <a:r>
              <a:rPr lang="ko-KR" altLang="en-US" dirty="0">
                <a:solidFill>
                  <a:schemeClr val="bg1"/>
                </a:solidFill>
              </a:rPr>
              <a:t>제안하는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방법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20249" y="2362202"/>
                <a:ext cx="359919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 algn="ctr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altLang="ko-KR" sz="1400" b="1" dirty="0">
                    <a:latin typeface="+mn-ea"/>
                    <a:ea typeface="+mn-ea"/>
                  </a:rPr>
                  <a:t>-related sub-problem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latin typeface="Cambria Math" panose="02040503050406030204" pitchFamily="18" charset="0"/>
                            <a:ea typeface="+mn-ea"/>
                          </a:rPr>
                          <m:t>𝒇</m:t>
                        </m:r>
                      </m:e>
                      <m: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  <a:ea typeface="+mn-ea"/>
                          </a:rPr>
                          <m:t>𝒊𝒏𝒗</m:t>
                        </m:r>
                      </m:sub>
                    </m:sSub>
                  </m:oMath>
                </a14:m>
                <a:r>
                  <a:rPr lang="en-US" altLang="ko-KR" sz="1400" b="1" dirty="0">
                    <a:latin typeface="+mn-ea"/>
                    <a:ea typeface="+mn-ea"/>
                  </a:rPr>
                  <a:t> fixed</a:t>
                </a:r>
                <a:endParaRPr lang="ko-KR" altLang="en-US" sz="14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49" y="2362202"/>
                <a:ext cx="3599190" cy="307777"/>
              </a:xfrm>
              <a:prstGeom prst="rect">
                <a:avLst/>
              </a:prstGeom>
              <a:blipFill>
                <a:blip r:embed="rId3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97096" y="2819402"/>
                <a:ext cx="8395384" cy="785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𝑎𝑟𝑔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  <m:t>𝑖𝑛𝑣</m:t>
                                          </m:r>
                                        </m:sub>
                                      </m:sSub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  <m:t>𝑖𝑛𝑣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  <m:t>𝑖𝑛𝑣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p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ko-KR" alt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96" y="2819402"/>
                <a:ext cx="8395384" cy="7856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97096" y="4532858"/>
                <a:ext cx="8395384" cy="7249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ko-KR" sz="2000" i="1">
                              <a:latin typeface="Cambria Math" panose="02040503050406030204" pitchFamily="18" charset="0"/>
                            </a:rPr>
                            <m:t>Ι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l-GR" altLang="ko-KR" sz="2000" i="1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l-GR" altLang="ko-KR" sz="2000" i="1">
                              <a:latin typeface="Cambria Math" panose="02040503050406030204" pitchFamily="18" charset="0"/>
                            </a:rPr>
                            <m:t>Ι</m:t>
                          </m:r>
                        </m:e>
                      </m:d>
                      <m:sSup>
                        <m:sSup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𝑖𝑛𝑣</m:t>
                                  </m:r>
                                </m:sub>
                              </m:s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𝑖𝑛𝑣</m:t>
                                  </m:r>
                                </m:sub>
                                <m:sup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𝑖𝑛𝑣</m:t>
                                  </m:r>
                                </m:sub>
                                <m:sup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0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p>
                        <m:sSup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ko-KR" alt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96" y="4532858"/>
                <a:ext cx="8395384" cy="72494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2255981" y="5376446"/>
            <a:ext cx="4632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+mn-ea"/>
                <a:ea typeface="+mn-ea"/>
              </a:rPr>
              <a:t>Conjugate gradient or Fast Fourier Transform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8" name="아래쪽 화살표 7"/>
          <p:cNvSpPr/>
          <p:nvPr/>
        </p:nvSpPr>
        <p:spPr>
          <a:xfrm>
            <a:off x="4381500" y="3842920"/>
            <a:ext cx="381000" cy="542925"/>
          </a:xfrm>
          <a:prstGeom prst="downArrow">
            <a:avLst>
              <a:gd name="adj1" fmla="val 37500"/>
              <a:gd name="adj2" fmla="val 261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757369" y="3781721"/>
                <a:ext cx="3507307" cy="5420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latin typeface="+mn-ea"/>
                    <a:ea typeface="+mn-ea"/>
                  </a:rPr>
                  <a:t>Euler-Lagrange Equation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𝑬</m:t>
                        </m:r>
                      </m:num>
                      <m:den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𝑻</m:t>
                        </m:r>
                      </m:den>
                    </m:f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ko-KR" sz="2000" i="1" dirty="0">
                    <a:latin typeface="Cambria Math" panose="02040503050406030204" pitchFamily="18" charset="0"/>
                  </a:rPr>
                  <a:t> </a:t>
                </a:r>
                <a:endParaRPr lang="ko-KR" alt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369" y="3781721"/>
                <a:ext cx="3507307" cy="542071"/>
              </a:xfrm>
              <a:prstGeom prst="rect">
                <a:avLst/>
              </a:prstGeom>
              <a:blipFill rotWithShape="0">
                <a:blip r:embed="rId6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/>
          <p:cNvSpPr/>
          <p:nvPr/>
        </p:nvSpPr>
        <p:spPr>
          <a:xfrm>
            <a:off x="2286000" y="4724400"/>
            <a:ext cx="1600200" cy="381000"/>
          </a:xfrm>
          <a:prstGeom prst="rect">
            <a:avLst/>
          </a:prstGeom>
          <a:solidFill>
            <a:srgbClr val="FF0000">
              <a:alpha val="19000"/>
            </a:srgbClr>
          </a:solidFill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040" y="1371600"/>
            <a:ext cx="8785920" cy="4953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28600" y="1676400"/>
                <a:ext cx="8686800" cy="4278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𝑎𝑟𝑔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6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𝑖𝑛𝑣</m:t>
                                  </m:r>
                                </m:sub>
                              </m:s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𝑖𝑛𝑣</m:t>
                                      </m:r>
                                    </m:sub>
                                  </m:s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𝑖𝑛𝑣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</m:d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𝐴𝑇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/>
                          </m:sSubSup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𝑖𝑛𝑣</m:t>
                                      </m:r>
                                    </m:sub>
                                  </m:s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p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ko-KR" altLang="en-US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676400"/>
                <a:ext cx="8686800" cy="427874"/>
              </a:xfrm>
              <a:prstGeom prst="rect">
                <a:avLst/>
              </a:prstGeom>
              <a:blipFill rotWithShape="0">
                <a:blip r:embed="rId7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모서리가 둥근 직사각형 20"/>
          <p:cNvSpPr/>
          <p:nvPr/>
        </p:nvSpPr>
        <p:spPr>
          <a:xfrm>
            <a:off x="6553200" y="1676400"/>
            <a:ext cx="838200" cy="266700"/>
          </a:xfrm>
          <a:prstGeom prst="roundRect">
            <a:avLst/>
          </a:prstGeom>
          <a:solidFill>
            <a:srgbClr val="00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7648575" y="1676400"/>
            <a:ext cx="1066800" cy="266700"/>
          </a:xfrm>
          <a:prstGeom prst="roundRect">
            <a:avLst/>
          </a:prstGeom>
          <a:solidFill>
            <a:srgbClr val="00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66800" y="1676400"/>
            <a:ext cx="2438400" cy="266700"/>
          </a:xfrm>
          <a:prstGeom prst="roundRect">
            <a:avLst/>
          </a:prstGeom>
          <a:solidFill>
            <a:srgbClr val="00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6140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807&quot;&gt;&lt;property id=&quot;20148&quot; value=&quot;5&quot;/&gt;&lt;property id=&quot;20300&quot; value=&quot;Slide 81 - &amp;quot;Thank You for Attention&amp;quot;&quot;/&gt;&lt;property id=&quot;20307&quot; value=&quot;851&quot;/&gt;&lt;/object&gt;&lt;object type=&quot;3&quot; unique_id=&quot;10808&quot;&gt;&lt;property id=&quot;20148&quot; value=&quot;5&quot;/&gt;&lt;property id=&quot;20300&quot; value=&quot;Slide 1&quot;/&gt;&lt;property id=&quot;20307&quot; value=&quot;867&quot;/&gt;&lt;/object&gt;&lt;object type=&quot;3&quot; unique_id=&quot;10809&quot;&gt;&lt;property id=&quot;20148&quot; value=&quot;5&quot;/&gt;&lt;property id=&quot;20300&quot; value=&quot;Slide 2 - &amp;quot;Table of Contents&amp;quot;&quot;/&gt;&lt;property id=&quot;20307&quot; value=&quot;868&quot;/&gt;&lt;/object&gt;&lt;object type=&quot;3&quot; unique_id=&quot;10810&quot;&gt;&lt;property id=&quot;20148&quot; value=&quot;5&quot;/&gt;&lt;property id=&quot;20300&quot; value=&quot;Slide 3 - &amp;quot;Part I: Introduction&amp;quot;&quot;/&gt;&lt;property id=&quot;20307&quot; value=&quot;869&quot;/&gt;&lt;/object&gt;&lt;object type=&quot;3&quot; unique_id=&quot;10811&quot;&gt;&lt;property id=&quot;20148&quot; value=&quot;5&quot;/&gt;&lt;property id=&quot;20300&quot; value=&quot;Slide 4 - &amp;quot;1. Hyper Distortion-Free Image: a Definition&amp;quot;&quot;/&gt;&lt;property id=&quot;20307&quot; value=&quot;870&quot;/&gt;&lt;/object&gt;&lt;object type=&quot;3&quot; unique_id=&quot;10812&quot;&gt;&lt;property id=&quot;20148&quot; value=&quot;5&quot;/&gt;&lt;property id=&quot;20300&quot; value=&quot;Slide 5 - &amp;quot;2. Computational Imaging&amp;quot;&quot;/&gt;&lt;property id=&quot;20307&quot; value=&quot;871&quot;/&gt;&lt;/object&gt;&lt;object type=&quot;3&quot; unique_id=&quot;10813&quot;&gt;&lt;property id=&quot;20148&quot; value=&quot;5&quot;/&gt;&lt;property id=&quot;20300&quot; value=&quot;Slide 6 - &amp;quot;II. Parameter Estimation&amp;quot;&quot;/&gt;&lt;property id=&quot;20307&quot; value=&quot;879&quot;/&gt;&lt;/object&gt;&lt;object type=&quot;3&quot; unique_id=&quot;10814&quot;&gt;&lt;property id=&quot;20148&quot; value=&quot;5&quot;/&gt;&lt;property id=&quot;20300&quot; value=&quot;Slide 7 - &amp;quot;2.1 Noise Power Estimation&amp;quot;&quot;/&gt;&lt;property id=&quot;20307&quot; value=&quot;880&quot;/&gt;&lt;/object&gt;&lt;object type=&quot;3&quot; unique_id=&quot;10815&quot;&gt;&lt;property id=&quot;20148&quot; value=&quot;5&quot;/&gt;&lt;property id=&quot;20300&quot; value=&quot;Slide 8 - &amp;quot;1. Research Objectives and Significance&amp;quot;&quot;/&gt;&lt;property id=&quot;20307&quot; value=&quot;881&quot;/&gt;&lt;/object&gt;&lt;object type=&quot;3&quot; unique_id=&quot;10816&quot;&gt;&lt;property id=&quot;20148&quot; value=&quot;5&quot;/&gt;&lt;property id=&quot;20300&quot; value=&quot;Slide 9 - &amp;quot;2. Research Substance and Potential Contribution&amp;quot;&quot;/&gt;&lt;property id=&quot;20307&quot; value=&quot;882&quot;/&gt;&lt;/object&gt;&lt;object type=&quot;3&quot; unique_id=&quot;10817&quot;&gt;&lt;property id=&quot;20148&quot; value=&quot;5&quot;/&gt;&lt;property id=&quot;20300&quot; value=&quot;Slide 10 - &amp;quot;3. Methods&amp;quot;&quot;/&gt;&lt;property id=&quot;20307&quot; value=&quot;883&quot;/&gt;&lt;/object&gt;&lt;object type=&quot;3&quot; unique_id=&quot;10818&quot;&gt;&lt;property id=&quot;20148&quot; value=&quot;5&quot;/&gt;&lt;property id=&quot;20300&quot; value=&quot;Slide 11 - &amp;quot;4. Experimental Results and Application Perspectives&amp;quot;&quot;/&gt;&lt;property id=&quot;20307&quot; value=&quot;884&quot;/&gt;&lt;/object&gt;&lt;object type=&quot;3&quot; unique_id=&quot;10819&quot;&gt;&lt;property id=&quot;20148&quot; value=&quot;5&quot;/&gt;&lt;property id=&quot;20300&quot; value=&quot;Slide 12 - &amp;quot;5. Future Research and References&amp;quot;&quot;/&gt;&lt;property id=&quot;20307&quot; value=&quot;885&quot;/&gt;&lt;/object&gt;&lt;object type=&quot;3&quot; unique_id=&quot;10820&quot;&gt;&lt;property id=&quot;20148&quot; value=&quot;5&quot;/&gt;&lt;property id=&quot;20300&quot; value=&quot;Slide 13 - &amp;quot;2.2 PSF Estimation&amp;quot;&quot;/&gt;&lt;property id=&quot;20307&quot; value=&quot;886&quot;/&gt;&lt;/object&gt;&lt;object type=&quot;3&quot; unique_id=&quot;10821&quot;&gt;&lt;property id=&quot;20148&quot; value=&quot;5&quot;/&gt;&lt;property id=&quot;20300&quot; value=&quot;Slide 14 - &amp;quot;1. Research Objectives and Significance&amp;quot;&quot;/&gt;&lt;property id=&quot;20307&quot; value=&quot;887&quot;/&gt;&lt;/object&gt;&lt;object type=&quot;3&quot; unique_id=&quot;10822&quot;&gt;&lt;property id=&quot;20148&quot; value=&quot;5&quot;/&gt;&lt;property id=&quot;20300&quot; value=&quot;Slide 15 - &amp;quot;2. Research Substance and Potential Contributions&amp;quot;&quot;/&gt;&lt;property id=&quot;20307&quot; value=&quot;888&quot;/&gt;&lt;/object&gt;&lt;object type=&quot;3&quot; unique_id=&quot;10823&quot;&gt;&lt;property id=&quot;20148&quot; value=&quot;5&quot;/&gt;&lt;property id=&quot;20300&quot; value=&quot;Slide 16 - &amp;quot;3. Methods&amp;quot;&quot;/&gt;&lt;property id=&quot;20307&quot; value=&quot;889&quot;/&gt;&lt;/object&gt;&lt;object type=&quot;3&quot; unique_id=&quot;10824&quot;&gt;&lt;property id=&quot;20148&quot; value=&quot;5&quot;/&gt;&lt;property id=&quot;20300&quot; value=&quot;Slide 17 - &amp;quot;4. Experimental Results&amp;quot;&quot;/&gt;&lt;property id=&quot;20307&quot; value=&quot;890&quot;/&gt;&lt;/object&gt;&lt;object type=&quot;3&quot; unique_id=&quot;10825&quot;&gt;&lt;property id=&quot;20148&quot; value=&quot;5&quot;/&gt;&lt;property id=&quot;20300&quot; value=&quot;Slide 18 - &amp;quot;5. Future Research and References&amp;quot;&quot;/&gt;&lt;property id=&quot;20307&quot; value=&quot;891&quot;/&gt;&lt;/object&gt;&lt;object type=&quot;3&quot; unique_id=&quot;10826&quot;&gt;&lt;property id=&quot;20148&quot; value=&quot;5&quot;/&gt;&lt;property id=&quot;20300&quot; value=&quot;Slide 19 - &amp;quot;III. Image Enhancement and Restoration&amp;quot;&quot;/&gt;&lt;property id=&quot;20307&quot; value=&quot;892&quot;/&gt;&lt;/object&gt;&lt;object type=&quot;3&quot; unique_id=&quot;10827&quot;&gt;&lt;property id=&quot;20148&quot; value=&quot;5&quot;/&gt;&lt;property id=&quot;20300&quot; value=&quot;Slide 20 - &amp;quot;3.1 Constrained Iterative Demosaicing&amp;quot;&quot;/&gt;&lt;property id=&quot;20307&quot; value=&quot;893&quot;/&gt;&lt;/object&gt;&lt;object type=&quot;3&quot; unique_id=&quot;10828&quot;&gt;&lt;property id=&quot;20148&quot; value=&quot;5&quot;/&gt;&lt;property id=&quot;20300&quot; value=&quot;Slide 21 - &amp;quot;1. Research Objectives and Significance&amp;quot;&quot;/&gt;&lt;property id=&quot;20307&quot; value=&quot;894&quot;/&gt;&lt;/object&gt;&lt;object type=&quot;3&quot; unique_id=&quot;10829&quot;&gt;&lt;property id=&quot;20148&quot; value=&quot;5&quot;/&gt;&lt;property id=&quot;20300&quot; value=&quot;Slide 22 - &amp;quot;2. Research Substance and Potential Contributions&amp;quot;&quot;/&gt;&lt;property id=&quot;20307&quot; value=&quot;895&quot;/&gt;&lt;/object&gt;&lt;object type=&quot;3&quot; unique_id=&quot;10830&quot;&gt;&lt;property id=&quot;20148&quot; value=&quot;5&quot;/&gt;&lt;property id=&quot;20300&quot; value=&quot;Slide 23 - &amp;quot;3. Methods&amp;quot;&quot;/&gt;&lt;property id=&quot;20307&quot; value=&quot;896&quot;/&gt;&lt;/object&gt;&lt;object type=&quot;3&quot; unique_id=&quot;10831&quot;&gt;&lt;property id=&quot;20148&quot; value=&quot;5&quot;/&gt;&lt;property id=&quot;20300&quot; value=&quot;Slide 24 - &amp;quot;4. Experimental Results&amp;quot;&quot;/&gt;&lt;property id=&quot;20307&quot; value=&quot;897&quot;/&gt;&lt;/object&gt;&lt;object type=&quot;3&quot; unique_id=&quot;10832&quot;&gt;&lt;property id=&quot;20148&quot; value=&quot;5&quot;/&gt;&lt;property id=&quot;20300&quot; value=&quot;Slide 25 - &amp;quot;5. Future Research and References&amp;quot;&quot;/&gt;&lt;property id=&quot;20307&quot; value=&quot;898&quot;/&gt;&lt;/object&gt;&lt;object type=&quot;3&quot; unique_id=&quot;10833&quot;&gt;&lt;property id=&quot;20148&quot; value=&quot;5&quot;/&gt;&lt;property id=&quot;20300&quot; value=&quot;Slide 26 - &amp;quot;3.2 Ringing Artifact Reduction&amp;quot;&quot;/&gt;&lt;property id=&quot;20307&quot; value=&quot;899&quot;/&gt;&lt;/object&gt;&lt;object type=&quot;3&quot; unique_id=&quot;10834&quot;&gt;&lt;property id=&quot;20148&quot; value=&quot;5&quot;/&gt;&lt;property id=&quot;20300&quot; value=&quot;Slide 27 - &amp;quot;1. Research Objectives and Significance&amp;quot;&quot;/&gt;&lt;property id=&quot;20307&quot; value=&quot;900&quot;/&gt;&lt;/object&gt;&lt;object type=&quot;3&quot; unique_id=&quot;10835&quot;&gt;&lt;property id=&quot;20148&quot; value=&quot;5&quot;/&gt;&lt;property id=&quot;20300&quot; value=&quot;Slide 28 - &amp;quot;2. Research Substance and Potential Contributions&amp;quot;&quot;/&gt;&lt;property id=&quot;20307&quot; value=&quot;901&quot;/&gt;&lt;/object&gt;&lt;object type=&quot;3&quot; unique_id=&quot;10836&quot;&gt;&lt;property id=&quot;20148&quot; value=&quot;5&quot;/&gt;&lt;property id=&quot;20300&quot; value=&quot;Slide 29 - &amp;quot;3. Methods&amp;quot;&quot;/&gt;&lt;property id=&quot;20307&quot; value=&quot;902&quot;/&gt;&lt;/object&gt;&lt;object type=&quot;3&quot; unique_id=&quot;10837&quot;&gt;&lt;property id=&quot;20148&quot; value=&quot;5&quot;/&gt;&lt;property id=&quot;20300&quot; value=&quot;Slide 30 - &amp;quot;4. Experimental Results&amp;quot;&quot;/&gt;&lt;property id=&quot;20307&quot; value=&quot;903&quot;/&gt;&lt;/object&gt;&lt;object type=&quot;3&quot; unique_id=&quot;10838&quot;&gt;&lt;property id=&quot;20148&quot; value=&quot;5&quot;/&gt;&lt;property id=&quot;20300&quot; value=&quot;Slide 31 - &amp;quot;5. Future Research and References&amp;quot;&quot;/&gt;&lt;property id=&quot;20307&quot; value=&quot;904&quot;/&gt;&lt;/object&gt;&lt;object type=&quot;3&quot; unique_id=&quot;10839&quot;&gt;&lt;property id=&quot;20148&quot; value=&quot;5&quot;/&gt;&lt;property id=&quot;20300&quot; value=&quot;Slide 32 - &amp;quot;3.3 Digital Auto-Focusing&amp;quot;&quot;/&gt;&lt;property id=&quot;20307&quot; value=&quot;905&quot;/&gt;&lt;/object&gt;&lt;object type=&quot;3&quot; unique_id=&quot;10840&quot;&gt;&lt;property id=&quot;20148&quot; value=&quot;5&quot;/&gt;&lt;property id=&quot;20300&quot; value=&quot;Slide 33 - &amp;quot;1. Research Objectives and Significance&amp;quot;&quot;/&gt;&lt;property id=&quot;20307&quot; value=&quot;906&quot;/&gt;&lt;/object&gt;&lt;object type=&quot;3&quot; unique_id=&quot;10841&quot;&gt;&lt;property id=&quot;20148&quot; value=&quot;5&quot;/&gt;&lt;property id=&quot;20300&quot; value=&quot;Slide 34 - &amp;quot;2. Research Substance and Potential Contributions&amp;quot;&quot;/&gt;&lt;property id=&quot;20307&quot; value=&quot;907&quot;/&gt;&lt;/object&gt;&lt;object type=&quot;3&quot; unique_id=&quot;10842&quot;&gt;&lt;property id=&quot;20148&quot; value=&quot;5&quot;/&gt;&lt;property id=&quot;20300&quot; value=&quot;Slide 35 - &amp;quot;3. Methods&amp;quot;&quot;/&gt;&lt;property id=&quot;20307&quot; value=&quot;908&quot;/&gt;&lt;/object&gt;&lt;object type=&quot;3&quot; unique_id=&quot;10843&quot;&gt;&lt;property id=&quot;20148&quot; value=&quot;5&quot;/&gt;&lt;property id=&quot;20300&quot; value=&quot;Slide 36 - &amp;quot;4. Experimental Results&amp;quot;&quot;/&gt;&lt;property id=&quot;20307&quot; value=&quot;909&quot;/&gt;&lt;/object&gt;&lt;object type=&quot;3&quot; unique_id=&quot;10844&quot;&gt;&lt;property id=&quot;20148&quot; value=&quot;5&quot;/&gt;&lt;property id=&quot;20300&quot; value=&quot;Slide 37&quot;/&gt;&lt;property id=&quot;20307&quot; value=&quot;910&quot;/&gt;&lt;/object&gt;&lt;object type=&quot;3&quot; unique_id=&quot;10845&quot;&gt;&lt;property id=&quot;20148&quot; value=&quot;5&quot;/&gt;&lt;property id=&quot;20300&quot; value=&quot;Slide 38 - &amp;quot;5. Future Research and References&amp;quot;&quot;/&gt;&lt;property id=&quot;20307&quot; value=&quot;911&quot;/&gt;&lt;/object&gt;&lt;object type=&quot;3&quot; unique_id=&quot;10846&quot;&gt;&lt;property id=&quot;20148&quot; value=&quot;5&quot;/&gt;&lt;property id=&quot;20300&quot; value=&quot;Slide 39 - &amp;quot;Ⅳ. Video Processing&amp;quot;&quot;/&gt;&lt;property id=&quot;20307&quot; value=&quot;872&quot;/&gt;&lt;/object&gt;&lt;object type=&quot;3&quot; unique_id=&quot;10847&quot;&gt;&lt;property id=&quot;20148&quot; value=&quot;5&quot;/&gt;&lt;property id=&quot;20300&quot; value=&quot;Slide 40 - &amp;quot;4.1 Digital Image Stabilization&amp;quot;&quot;/&gt;&lt;property id=&quot;20307&quot; value=&quot;912&quot;/&gt;&lt;/object&gt;&lt;object type=&quot;3&quot; unique_id=&quot;10848&quot;&gt;&lt;property id=&quot;20148&quot; value=&quot;5&quot;/&gt;&lt;property id=&quot;20300&quot; value=&quot;Slide 41 - &amp;quot;1. Research Objectives and Significance&amp;quot;&quot;/&gt;&lt;property id=&quot;20307&quot; value=&quot;913&quot;/&gt;&lt;/object&gt;&lt;object type=&quot;3&quot; unique_id=&quot;10849&quot;&gt;&lt;property id=&quot;20148&quot; value=&quot;5&quot;/&gt;&lt;property id=&quot;20300&quot; value=&quot;Slide 42 - &amp;quot;2. Research Substances and Potential Contributions&amp;quot;&quot;/&gt;&lt;property id=&quot;20307&quot; value=&quot;914&quot;/&gt;&lt;/object&gt;&lt;object type=&quot;3&quot; unique_id=&quot;10850&quot;&gt;&lt;property id=&quot;20148&quot; value=&quot;5&quot;/&gt;&lt;property id=&quot;20300&quot; value=&quot;Slide 43 - &amp;quot;3. Methods&amp;quot;&quot;/&gt;&lt;property id=&quot;20307&quot; value=&quot;915&quot;/&gt;&lt;/object&gt;&lt;object type=&quot;3&quot; unique_id=&quot;10851&quot;&gt;&lt;property id=&quot;20148&quot; value=&quot;5&quot;/&gt;&lt;property id=&quot;20300&quot; value=&quot;Slide 44 - &amp;quot;4. Experimental Results and Application Perspectives&amp;quot;&quot;/&gt;&lt;property id=&quot;20307&quot; value=&quot;916&quot;/&gt;&lt;/object&gt;&lt;object type=&quot;3&quot; unique_id=&quot;10852&quot;&gt;&lt;property id=&quot;20148&quot; value=&quot;5&quot;/&gt;&lt;property id=&quot;20300&quot; value=&quot;Slide 45 - &amp;quot;5. Future Research&amp;quot;&quot;/&gt;&lt;property id=&quot;20307&quot; value=&quot;917&quot;/&gt;&lt;/object&gt;&lt;object type=&quot;3&quot; unique_id=&quot;10853&quot;&gt;&lt;property id=&quot;20148&quot; value=&quot;5&quot;/&gt;&lt;property id=&quot;20300&quot; value=&quot;Slide 46 - &amp;quot;4.2 Video Panorama&amp;quot;&quot;/&gt;&lt;property id=&quot;20307&quot; value=&quot;873&quot;/&gt;&lt;/object&gt;&lt;object type=&quot;3&quot; unique_id=&quot;10854&quot;&gt;&lt;property id=&quot;20148&quot; value=&quot;5&quot;/&gt;&lt;property id=&quot;20300&quot; value=&quot;Slide 47 - &amp;quot;1. Research Objectives and Significance&amp;quot;&quot;/&gt;&lt;property id=&quot;20307&quot; value=&quot;874&quot;/&gt;&lt;/object&gt;&lt;object type=&quot;3&quot; unique_id=&quot;10855&quot;&gt;&lt;property id=&quot;20148&quot; value=&quot;5&quot;/&gt;&lt;property id=&quot;20300&quot; value=&quot;Slide 48 - &amp;quot;2. Research Substance and Potential Contributions&amp;quot;&quot;/&gt;&lt;property id=&quot;20307&quot; value=&quot;875&quot;/&gt;&lt;/object&gt;&lt;object type=&quot;3&quot; unique_id=&quot;10856&quot;&gt;&lt;property id=&quot;20148&quot; value=&quot;5&quot;/&gt;&lt;property id=&quot;20300&quot; value=&quot;Slide 49 - &amp;quot;3. Methods&amp;quot;&quot;/&gt;&lt;property id=&quot;20307&quot; value=&quot;876&quot;/&gt;&lt;/object&gt;&lt;object type=&quot;3&quot; unique_id=&quot;10857&quot;&gt;&lt;property id=&quot;20148&quot; value=&quot;5&quot;/&gt;&lt;property id=&quot;20300&quot; value=&quot;Slide 50 - &amp;quot;4. Experimental Results&amp;quot;&quot;/&gt;&lt;property id=&quot;20307&quot; value=&quot;877&quot;/&gt;&lt;/object&gt;&lt;object type=&quot;3&quot; unique_id=&quot;10858&quot;&gt;&lt;property id=&quot;20148&quot; value=&quot;5&quot;/&gt;&lt;property id=&quot;20300&quot; value=&quot;Slide 51 - &amp;quot;5. Future Research&amp;quot;&quot;/&gt;&lt;property id=&quot;20307&quot; value=&quot;878&quot;/&gt;&lt;/object&gt;&lt;object type=&quot;3&quot; unique_id=&quot;10859&quot;&gt;&lt;property id=&quot;20148&quot; value=&quot;5&quot;/&gt;&lt;property id=&quot;20300&quot; value=&quot;Slide 52 - &amp;quot;Ⅴ. Integration and &amp;#x0D;&amp;#x0A;    applications&amp;quot;&quot;/&gt;&lt;property id=&quot;20307&quot; value=&quot;918&quot;/&gt;&lt;/object&gt;&lt;object type=&quot;3&quot; unique_id=&quot;10860&quot;&gt;&lt;property id=&quot;20148&quot; value=&quot;5&quot;/&gt;&lt;property id=&quot;20300&quot; value=&quot;Slide 53 - &amp;quot;5.1 FIR Implementation of an EDoF System&amp;quot;&quot;/&gt;&lt;property id=&quot;20307&quot; value=&quot;919&quot;/&gt;&lt;/object&gt;&lt;object type=&quot;3&quot; unique_id=&quot;10861&quot;&gt;&lt;property id=&quot;20148&quot; value=&quot;5&quot;/&gt;&lt;property id=&quot;20300&quot; value=&quot;Slide 54 - &amp;quot;1. Research Objectives and Significance&amp;quot;&quot;/&gt;&lt;property id=&quot;20307&quot; value=&quot;920&quot;/&gt;&lt;/object&gt;&lt;object type=&quot;3&quot; unique_id=&quot;10862&quot;&gt;&lt;property id=&quot;20148&quot; value=&quot;5&quot;/&gt;&lt;property id=&quot;20300&quot; value=&quot;Slide 55 - &amp;quot;2. Research Substance and Potential Contributions&amp;quot;&quot;/&gt;&lt;property id=&quot;20307&quot; value=&quot;921&quot;/&gt;&lt;/object&gt;&lt;object type=&quot;3&quot; unique_id=&quot;10863&quot;&gt;&lt;property id=&quot;20148&quot; value=&quot;5&quot;/&gt;&lt;property id=&quot;20300&quot; value=&quot;Slide 56 - &amp;quot;3. Methods&amp;quot;&quot;/&gt;&lt;property id=&quot;20307&quot; value=&quot;922&quot;/&gt;&lt;/object&gt;&lt;object type=&quot;3&quot; unique_id=&quot;10864&quot;&gt;&lt;property id=&quot;20148&quot; value=&quot;5&quot;/&gt;&lt;property id=&quot;20300&quot; value=&quot;Slide 57 - &amp;quot;4. Experimental Results&amp;quot;&quot;/&gt;&lt;property id=&quot;20307&quot; value=&quot;923&quot;/&gt;&lt;/object&gt;&lt;object type=&quot;3&quot; unique_id=&quot;10865&quot;&gt;&lt;property id=&quot;20148&quot; value=&quot;5&quot;/&gt;&lt;property id=&quot;20300&quot; value=&quot;Slide 58 - &amp;quot;5. Future Research and References&amp;quot;&quot;/&gt;&lt;property id=&quot;20307&quot; value=&quot;924&quot;/&gt;&lt;/object&gt;&lt;object type=&quot;3&quot; unique_id=&quot;10866&quot;&gt;&lt;property id=&quot;20148&quot; value=&quot;5&quot;/&gt;&lt;property id=&quot;20300&quot; value=&quot;Slide 59 - &amp;quot;5.2 Simultaneous Depth Estimation and Multi-Focusing&amp;quot;&quot;/&gt;&lt;property id=&quot;20307&quot; value=&quot;925&quot;/&gt;&lt;/object&gt;&lt;object type=&quot;3&quot; unique_id=&quot;10867&quot;&gt;&lt;property id=&quot;20148&quot; value=&quot;5&quot;/&gt;&lt;property id=&quot;20300&quot; value=&quot;Slide 60 - &amp;quot;1. Research Objectives and Significance&amp;quot;&quot;/&gt;&lt;property id=&quot;20307&quot; value=&quot;926&quot;/&gt;&lt;/object&gt;&lt;object type=&quot;3&quot; unique_id=&quot;10868&quot;&gt;&lt;property id=&quot;20148&quot; value=&quot;5&quot;/&gt;&lt;property id=&quot;20300&quot; value=&quot;Slide 61 - &amp;quot;2. Research Substance and Potential Contribution&amp;quot;&quot;/&gt;&lt;property id=&quot;20307&quot; value=&quot;927&quot;/&gt;&lt;/object&gt;&lt;object type=&quot;3&quot; unique_id=&quot;10869&quot;&gt;&lt;property id=&quot;20148&quot; value=&quot;5&quot;/&gt;&lt;property id=&quot;20300&quot; value=&quot;Slide 62&quot;/&gt;&lt;property id=&quot;20307&quot; value=&quot;928&quot;/&gt;&lt;/object&gt;&lt;object type=&quot;3&quot; unique_id=&quot;10870&quot;&gt;&lt;property id=&quot;20148&quot; value=&quot;5&quot;/&gt;&lt;property id=&quot;20300&quot; value=&quot;Slide 63 - &amp;quot;3. Methods&amp;quot;&quot;/&gt;&lt;property id=&quot;20307&quot; value=&quot;929&quot;/&gt;&lt;/object&gt;&lt;object type=&quot;3&quot; unique_id=&quot;10871&quot;&gt;&lt;property id=&quot;20148&quot; value=&quot;5&quot;/&gt;&lt;property id=&quot;20300&quot; value=&quot;Slide 64&quot;/&gt;&lt;property id=&quot;20307&quot; value=&quot;930&quot;/&gt;&lt;/object&gt;&lt;object type=&quot;3&quot; unique_id=&quot;10872&quot;&gt;&lt;property id=&quot;20148&quot; value=&quot;5&quot;/&gt;&lt;property id=&quot;20300&quot; value=&quot;Slide 65&quot;/&gt;&lt;property id=&quot;20307&quot; value=&quot;931&quot;/&gt;&lt;/object&gt;&lt;object type=&quot;3&quot; unique_id=&quot;10873&quot;&gt;&lt;property id=&quot;20148&quot; value=&quot;5&quot;/&gt;&lt;property id=&quot;20300&quot; value=&quot;Slide 66 - &amp;quot;4. Experimental Results&amp;quot;&quot;/&gt;&lt;property id=&quot;20307&quot; value=&quot;932&quot;/&gt;&lt;/object&gt;&lt;object type=&quot;3&quot; unique_id=&quot;10874&quot;&gt;&lt;property id=&quot;20148&quot; value=&quot;5&quot;/&gt;&lt;property id=&quot;20300&quot; value=&quot;Slide 67&quot;/&gt;&lt;property id=&quot;20307&quot; value=&quot;933&quot;/&gt;&lt;/object&gt;&lt;object type=&quot;3&quot; unique_id=&quot;10875&quot;&gt;&lt;property id=&quot;20148&quot; value=&quot;5&quot;/&gt;&lt;property id=&quot;20300&quot; value=&quot;Slide 68 - &amp;quot;5. Future Research and References&amp;quot;&quot;/&gt;&lt;property id=&quot;20307&quot; value=&quot;934&quot;/&gt;&lt;/object&gt;&lt;object type=&quot;3&quot; unique_id=&quot;10876&quot;&gt;&lt;property id=&quot;20148&quot; value=&quot;5&quot;/&gt;&lt;property id=&quot;20300&quot; value=&quot;Slide 69 - &amp;quot;5.3 Color Constancy &amp;quot;&quot;/&gt;&lt;property id=&quot;20307&quot; value=&quot;935&quot;/&gt;&lt;/object&gt;&lt;object type=&quot;3&quot; unique_id=&quot;10877&quot;&gt;&lt;property id=&quot;20148&quot; value=&quot;5&quot;/&gt;&lt;property id=&quot;20300&quot; value=&quot;Slide 70 - &amp;quot;1. Research Objectives and Significance&amp;quot;&quot;/&gt;&lt;property id=&quot;20307&quot; value=&quot;936&quot;/&gt;&lt;/object&gt;&lt;object type=&quot;3&quot; unique_id=&quot;10878&quot;&gt;&lt;property id=&quot;20148&quot; value=&quot;5&quot;/&gt;&lt;property id=&quot;20300&quot; value=&quot;Slide 71 - &amp;quot;2. Research Substance and Potential Contribution&amp;quot;&quot;/&gt;&lt;property id=&quot;20307&quot; value=&quot;937&quot;/&gt;&lt;/object&gt;&lt;object type=&quot;3&quot; unique_id=&quot;10879&quot;&gt;&lt;property id=&quot;20148&quot; value=&quot;5&quot;/&gt;&lt;property id=&quot;20300&quot; value=&quot;Slide 72&quot;/&gt;&lt;property id=&quot;20307&quot; value=&quot;938&quot;/&gt;&lt;/object&gt;&lt;object type=&quot;3&quot; unique_id=&quot;10880&quot;&gt;&lt;property id=&quot;20148&quot; value=&quot;5&quot;/&gt;&lt;property id=&quot;20300&quot; value=&quot;Slide 73 - &amp;quot;3. Methods&amp;quot;&quot;/&gt;&lt;property id=&quot;20307&quot; value=&quot;939&quot;/&gt;&lt;/object&gt;&lt;object type=&quot;3&quot; unique_id=&quot;10881&quot;&gt;&lt;property id=&quot;20148&quot; value=&quot;5&quot;/&gt;&lt;property id=&quot;20300&quot; value=&quot;Slide 74 - &amp;quot;4. Experimental Results and Application Perspectives&amp;quot;&quot;/&gt;&lt;property id=&quot;20307&quot; value=&quot;940&quot;/&gt;&lt;/object&gt;&lt;object type=&quot;3&quot; unique_id=&quot;10882&quot;&gt;&lt;property id=&quot;20148&quot; value=&quot;5&quot;/&gt;&lt;property id=&quot;20300&quot; value=&quot;Slide 75&quot;/&gt;&lt;property id=&quot;20307&quot; value=&quot;941&quot;/&gt;&lt;/object&gt;&lt;object type=&quot;3&quot; unique_id=&quot;10883&quot;&gt;&lt;property id=&quot;20148&quot; value=&quot;5&quot;/&gt;&lt;property id=&quot;20300&quot; value=&quot;Slide 76 - &amp;quot;5. Future Research and References&amp;quot;&quot;/&gt;&lt;property id=&quot;20307&quot; value=&quot;942&quot;/&gt;&lt;/object&gt;&lt;object type=&quot;3&quot; unique_id=&quot;10884&quot;&gt;&lt;property id=&quot;20148&quot; value=&quot;5&quot;/&gt;&lt;property id=&quot;20300&quot; value=&quot;Slide 77 - &amp;quot;5.4 Enhancement of Degraded Animation Films&amp;quot;&quot;/&gt;&lt;property id=&quot;20307&quot; value=&quot;943&quot;/&gt;&lt;/object&gt;&lt;object type=&quot;3&quot; unique_id=&quot;10885&quot;&gt;&lt;property id=&quot;20148&quot; value=&quot;5&quot;/&gt;&lt;property id=&quot;20300&quot; value=&quot;Slide 78 - &amp;quot;1. Research Objectives and Significanced&amp;quot;&quot;/&gt;&lt;property id=&quot;20307&quot; value=&quot;944&quot;/&gt;&lt;/object&gt;&lt;object type=&quot;3&quot; unique_id=&quot;10887&quot;&gt;&lt;property id=&quot;20148&quot; value=&quot;5&quot;/&gt;&lt;property id=&quot;20300&quot; value=&quot;Slide 79 - &amp;quot;2. Research Substance and Methods&amp;quot;&quot;/&gt;&lt;property id=&quot;20307&quot; value=&quot;946&quot;/&gt;&lt;/object&gt;&lt;object type=&quot;3&quot; unique_id=&quot;10888&quot;&gt;&lt;property id=&quot;20148&quot; value=&quot;5&quot;/&gt;&lt;property id=&quot;20300&quot; value=&quot;Slide 80 - &amp;quot;3. Future Research&amp;quot;&quot;/&gt;&lt;property id=&quot;20307&quot; value=&quot;948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9_Office Theme">
  <a:themeElements>
    <a:clrScheme name="사용자 지정 1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000000"/>
      </a:hlink>
      <a:folHlink>
        <a:srgbClr val="0000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1200" dirty="0" smtClean="0">
            <a:latin typeface="+mn-ea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22749</TotalTime>
  <Words>4491</Words>
  <Application>Microsoft Office PowerPoint</Application>
  <PresentationFormat>화면 슬라이드 쇼(4:3)</PresentationFormat>
  <Paragraphs>824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4" baseType="lpstr">
      <vt:lpstr>HY헤드라인M</vt:lpstr>
      <vt:lpstr>굴림</vt:lpstr>
      <vt:lpstr>맑은 고딕</vt:lpstr>
      <vt:lpstr>Arial</vt:lpstr>
      <vt:lpstr>Cambria Math</vt:lpstr>
      <vt:lpstr>Times New Roman</vt:lpstr>
      <vt:lpstr>Verdana</vt:lpstr>
      <vt:lpstr>Wingdings</vt:lpstr>
      <vt:lpstr>9_Office Theme</vt:lpstr>
      <vt:lpstr>I. 연구 실적</vt:lpstr>
      <vt:lpstr>I. 연구 목표 및 중요성</vt:lpstr>
      <vt:lpstr>II. 배경이론</vt:lpstr>
      <vt:lpstr>III. 제안하는 방법</vt:lpstr>
      <vt:lpstr>III. 제안하는 방법</vt:lpstr>
      <vt:lpstr>III. 제안하는 방법</vt:lpstr>
      <vt:lpstr>III. 제안하는 방법</vt:lpstr>
      <vt:lpstr>III. 제안하는 방법</vt:lpstr>
      <vt:lpstr>III. 제안하는 방법</vt:lpstr>
      <vt:lpstr>III. 제안하는 방법</vt:lpstr>
      <vt:lpstr>III. 제안하는 방법</vt:lpstr>
      <vt:lpstr>IV. 실험결과</vt:lpstr>
      <vt:lpstr>IV. 실험결과</vt:lpstr>
      <vt:lpstr>IV. 실험결과</vt:lpstr>
      <vt:lpstr>IV. 실험결과</vt:lpstr>
      <vt:lpstr>IV. 실험결과</vt:lpstr>
      <vt:lpstr>IV. 실험결과</vt:lpstr>
      <vt:lpstr>IV. 실험결과</vt:lpstr>
      <vt:lpstr>IV. 실험결과</vt:lpstr>
      <vt:lpstr>IV. 실험결과</vt:lpstr>
      <vt:lpstr>IV. 실험결과</vt:lpstr>
      <vt:lpstr>IV. 실험결과</vt:lpstr>
      <vt:lpstr>IV. 실험결과</vt:lpstr>
      <vt:lpstr>V. 결론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6. Color Image Processing</dc:title>
  <dc:creator>Joonki</dc:creator>
  <cp:lastModifiedBy>SeungYong Ko</cp:lastModifiedBy>
  <cp:revision>1476</cp:revision>
  <cp:lastPrinted>2016-12-05T13:36:33Z</cp:lastPrinted>
  <dcterms:created xsi:type="dcterms:W3CDTF">2006-08-16T00:00:00Z</dcterms:created>
  <dcterms:modified xsi:type="dcterms:W3CDTF">2017-02-08T13:52:27Z</dcterms:modified>
</cp:coreProperties>
</file>